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332" r:id="rId5"/>
    <p:sldId id="335" r:id="rId6"/>
    <p:sldId id="349" r:id="rId7"/>
    <p:sldId id="263" r:id="rId8"/>
    <p:sldId id="326" r:id="rId9"/>
    <p:sldId id="327" r:id="rId10"/>
    <p:sldId id="328" r:id="rId11"/>
    <p:sldId id="329" r:id="rId12"/>
    <p:sldId id="330" r:id="rId13"/>
    <p:sldId id="313" r:id="rId14"/>
    <p:sldId id="269" r:id="rId15"/>
    <p:sldId id="338" r:id="rId16"/>
    <p:sldId id="283" r:id="rId17"/>
    <p:sldId id="278" r:id="rId18"/>
    <p:sldId id="279" r:id="rId19"/>
    <p:sldId id="287" r:id="rId20"/>
    <p:sldId id="347" r:id="rId21"/>
    <p:sldId id="286" r:id="rId22"/>
    <p:sldId id="298" r:id="rId23"/>
    <p:sldId id="275" r:id="rId24"/>
    <p:sldId id="351" r:id="rId25"/>
    <p:sldId id="354" r:id="rId26"/>
    <p:sldId id="352" r:id="rId27"/>
    <p:sldId id="316" r:id="rId28"/>
    <p:sldId id="353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" y="1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7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vit Tharathep" userId="b68fff24c48bfbe8" providerId="LiveId" clId="{C3981794-6671-40F2-8BB1-E918BBC40A01}"/>
    <pc:docChg chg="custSel addSld delSld modSld sldOrd">
      <pc:chgData name="Chanvit Tharathep" userId="b68fff24c48bfbe8" providerId="LiveId" clId="{C3981794-6671-40F2-8BB1-E918BBC40A01}" dt="2018-04-22T03:14:40.748" v="350" actId="403"/>
      <pc:docMkLst>
        <pc:docMk/>
      </pc:docMkLst>
      <pc:sldChg chg="addSp modSp mod setBg">
        <pc:chgData name="Chanvit Tharathep" userId="b68fff24c48bfbe8" providerId="LiveId" clId="{C3981794-6671-40F2-8BB1-E918BBC40A01}" dt="2018-04-22T03:00:47.447" v="41" actId="26606"/>
        <pc:sldMkLst>
          <pc:docMk/>
          <pc:sldMk cId="3119660287" sldId="257"/>
        </pc:sldMkLst>
        <pc:spChg chg="mod">
          <ac:chgData name="Chanvit Tharathep" userId="b68fff24c48bfbe8" providerId="LiveId" clId="{C3981794-6671-40F2-8BB1-E918BBC40A01}" dt="2018-04-22T03:00:47.447" v="41" actId="26606"/>
          <ac:spMkLst>
            <pc:docMk/>
            <pc:sldMk cId="3119660287" sldId="257"/>
            <ac:spMk id="2" creationId="{00000000-0000-0000-0000-000000000000}"/>
          </ac:spMkLst>
        </pc:spChg>
        <pc:spChg chg="mod">
          <ac:chgData name="Chanvit Tharathep" userId="b68fff24c48bfbe8" providerId="LiveId" clId="{C3981794-6671-40F2-8BB1-E918BBC40A01}" dt="2018-04-22T03:00:47.447" v="41" actId="26606"/>
          <ac:spMkLst>
            <pc:docMk/>
            <pc:sldMk cId="3119660287" sldId="257"/>
            <ac:spMk id="3" creationId="{00000000-0000-0000-0000-000000000000}"/>
          </ac:spMkLst>
        </pc:spChg>
        <pc:spChg chg="add">
          <ac:chgData name="Chanvit Tharathep" userId="b68fff24c48bfbe8" providerId="LiveId" clId="{C3981794-6671-40F2-8BB1-E918BBC40A01}" dt="2018-04-22T03:00:47.447" v="41" actId="26606"/>
          <ac:spMkLst>
            <pc:docMk/>
            <pc:sldMk cId="3119660287" sldId="257"/>
            <ac:spMk id="9" creationId="{ACBE1851-2230-47A9-B000-CE9046EA61B9}"/>
          </ac:spMkLst>
        </pc:spChg>
        <pc:picChg chg="mod ord">
          <ac:chgData name="Chanvit Tharathep" userId="b68fff24c48bfbe8" providerId="LiveId" clId="{C3981794-6671-40F2-8BB1-E918BBC40A01}" dt="2018-04-22T03:00:47.447" v="41" actId="26606"/>
          <ac:picMkLst>
            <pc:docMk/>
            <pc:sldMk cId="3119660287" sldId="257"/>
            <ac:picMk id="4" creationId="{00000000-0000-0000-0000-000000000000}"/>
          </ac:picMkLst>
        </pc:picChg>
        <pc:cxnChg chg="add">
          <ac:chgData name="Chanvit Tharathep" userId="b68fff24c48bfbe8" providerId="LiveId" clId="{C3981794-6671-40F2-8BB1-E918BBC40A01}" dt="2018-04-22T03:00:47.447" v="41" actId="26606"/>
          <ac:cxnSpMkLst>
            <pc:docMk/>
            <pc:sldMk cId="3119660287" sldId="257"/>
            <ac:cxnSpMk id="11" creationId="{23B93832-6514-44F4-849B-5EE2C8A2337D}"/>
          </ac:cxnSpMkLst>
        </pc:cxnChg>
      </pc:sldChg>
      <pc:sldChg chg="del">
        <pc:chgData name="Chanvit Tharathep" userId="b68fff24c48bfbe8" providerId="LiveId" clId="{C3981794-6671-40F2-8BB1-E918BBC40A01}" dt="2018-04-22T03:02:09.770" v="43" actId="2696"/>
        <pc:sldMkLst>
          <pc:docMk/>
          <pc:sldMk cId="3047445126" sldId="264"/>
        </pc:sldMkLst>
      </pc:sldChg>
      <pc:sldChg chg="add">
        <pc:chgData name="Chanvit Tharathep" userId="b68fff24c48bfbe8" providerId="LiveId" clId="{C3981794-6671-40F2-8BB1-E918BBC40A01}" dt="2018-04-22T03:05:50.147" v="54" actId="403"/>
        <pc:sldMkLst>
          <pc:docMk/>
          <pc:sldMk cId="1821698239" sldId="275"/>
        </pc:sldMkLst>
      </pc:sldChg>
      <pc:sldChg chg="modSp">
        <pc:chgData name="Chanvit Tharathep" userId="b68fff24c48bfbe8" providerId="LiveId" clId="{C3981794-6671-40F2-8BB1-E918BBC40A01}" dt="2018-04-22T03:03:00.238" v="51" actId="27636"/>
        <pc:sldMkLst>
          <pc:docMk/>
          <pc:sldMk cId="1992463087" sldId="278"/>
        </pc:sldMkLst>
        <pc:spChg chg="mod">
          <ac:chgData name="Chanvit Tharathep" userId="b68fff24c48bfbe8" providerId="LiveId" clId="{C3981794-6671-40F2-8BB1-E918BBC40A01}" dt="2018-04-22T03:03:00.097" v="50" actId="403"/>
          <ac:spMkLst>
            <pc:docMk/>
            <pc:sldMk cId="1992463087" sldId="278"/>
            <ac:spMk id="28674" creationId="{00000000-0000-0000-0000-000000000000}"/>
          </ac:spMkLst>
        </pc:spChg>
        <pc:spChg chg="mod">
          <ac:chgData name="Chanvit Tharathep" userId="b68fff24c48bfbe8" providerId="LiveId" clId="{C3981794-6671-40F2-8BB1-E918BBC40A01}" dt="2018-04-22T03:03:00.238" v="51" actId="27636"/>
          <ac:spMkLst>
            <pc:docMk/>
            <pc:sldMk cId="1992463087" sldId="278"/>
            <ac:spMk id="28675" creationId="{00000000-0000-0000-0000-000000000000}"/>
          </ac:spMkLst>
        </pc:spChg>
      </pc:sldChg>
      <pc:sldChg chg="modSp ord">
        <pc:chgData name="Chanvit Tharathep" userId="b68fff24c48bfbe8" providerId="LiveId" clId="{C3981794-6671-40F2-8BB1-E918BBC40A01}" dt="2018-04-22T03:14:40.748" v="350" actId="403"/>
        <pc:sldMkLst>
          <pc:docMk/>
          <pc:sldMk cId="3872198319" sldId="316"/>
        </pc:sldMkLst>
        <pc:spChg chg="mod">
          <ac:chgData name="Chanvit Tharathep" userId="b68fff24c48bfbe8" providerId="LiveId" clId="{C3981794-6671-40F2-8BB1-E918BBC40A01}" dt="2018-04-22T03:14:40.748" v="350" actId="403"/>
          <ac:spMkLst>
            <pc:docMk/>
            <pc:sldMk cId="3872198319" sldId="316"/>
            <ac:spMk id="3" creationId="{00000000-0000-0000-0000-000000000000}"/>
          </ac:spMkLst>
        </pc:spChg>
        <pc:spChg chg="mod">
          <ac:chgData name="Chanvit Tharathep" userId="b68fff24c48bfbe8" providerId="LiveId" clId="{C3981794-6671-40F2-8BB1-E918BBC40A01}" dt="2018-04-22T03:14:36.241" v="348" actId="403"/>
          <ac:spMkLst>
            <pc:docMk/>
            <pc:sldMk cId="3872198319" sldId="316"/>
            <ac:spMk id="47106" creationId="{00000000-0000-0000-0000-000000000000}"/>
          </ac:spMkLst>
        </pc:spChg>
      </pc:sldChg>
      <pc:sldChg chg="modSp">
        <pc:chgData name="Chanvit Tharathep" userId="b68fff24c48bfbe8" providerId="LiveId" clId="{C3981794-6671-40F2-8BB1-E918BBC40A01}" dt="2018-04-22T03:02:17.402" v="44" actId="14100"/>
        <pc:sldMkLst>
          <pc:docMk/>
          <pc:sldMk cId="2770676126" sldId="338"/>
        </pc:sldMkLst>
        <pc:picChg chg="mod">
          <ac:chgData name="Chanvit Tharathep" userId="b68fff24c48bfbe8" providerId="LiveId" clId="{C3981794-6671-40F2-8BB1-E918BBC40A01}" dt="2018-04-22T03:02:17.402" v="44" actId="14100"/>
          <ac:picMkLst>
            <pc:docMk/>
            <pc:sldMk cId="2770676126" sldId="338"/>
            <ac:picMk id="3074" creationId="{00000000-0000-0000-0000-000000000000}"/>
          </ac:picMkLst>
        </pc:picChg>
      </pc:sldChg>
      <pc:sldChg chg="ord">
        <pc:chgData name="Chanvit Tharathep" userId="b68fff24c48bfbe8" providerId="LiveId" clId="{C3981794-6671-40F2-8BB1-E918BBC40A01}" dt="2018-04-22T03:01:11.236" v="42" actId="403"/>
        <pc:sldMkLst>
          <pc:docMk/>
          <pc:sldMk cId="2072966105" sldId="349"/>
        </pc:sldMkLst>
      </pc:sldChg>
      <pc:sldChg chg="modSp add">
        <pc:chgData name="Chanvit Tharathep" userId="b68fff24c48bfbe8" providerId="LiveId" clId="{C3981794-6671-40F2-8BB1-E918BBC40A01}" dt="2018-04-22T03:12:18.589" v="253" actId="113"/>
        <pc:sldMkLst>
          <pc:docMk/>
          <pc:sldMk cId="674544667" sldId="351"/>
        </pc:sldMkLst>
        <pc:spChg chg="mod">
          <ac:chgData name="Chanvit Tharathep" userId="b68fff24c48bfbe8" providerId="LiveId" clId="{C3981794-6671-40F2-8BB1-E918BBC40A01}" dt="2018-04-22T03:12:18.589" v="253" actId="113"/>
          <ac:spMkLst>
            <pc:docMk/>
            <pc:sldMk cId="674544667" sldId="351"/>
            <ac:spMk id="4" creationId="{00000000-0000-0000-0000-000000000000}"/>
          </ac:spMkLst>
        </pc:spChg>
        <pc:spChg chg="mod">
          <ac:chgData name="Chanvit Tharathep" userId="b68fff24c48bfbe8" providerId="LiveId" clId="{C3981794-6671-40F2-8BB1-E918BBC40A01}" dt="2018-04-22T03:11:30.996" v="250" actId="404"/>
          <ac:spMkLst>
            <pc:docMk/>
            <pc:sldMk cId="674544667" sldId="351"/>
            <ac:spMk id="7" creationId="{00000000-0000-0000-0000-000000000000}"/>
          </ac:spMkLst>
        </pc:spChg>
      </pc:sldChg>
      <pc:sldChg chg="add del ord">
        <pc:chgData name="Chanvit Tharathep" userId="b68fff24c48bfbe8" providerId="LiveId" clId="{C3981794-6671-40F2-8BB1-E918BBC40A01}" dt="2018-04-22T03:06:06.495" v="56" actId="2696"/>
        <pc:sldMkLst>
          <pc:docMk/>
          <pc:sldMk cId="247617304" sldId="352"/>
        </pc:sldMkLst>
      </pc:sldChg>
      <pc:sldChg chg="add">
        <pc:chgData name="Chanvit Tharathep" userId="b68fff24c48bfbe8" providerId="LiveId" clId="{C3981794-6671-40F2-8BB1-E918BBC40A01}" dt="2018-04-22T03:07:16.096" v="57" actId="403"/>
        <pc:sldMkLst>
          <pc:docMk/>
          <pc:sldMk cId="635341873" sldId="352"/>
        </pc:sldMkLst>
      </pc:sldChg>
      <pc:sldChg chg="modSp add">
        <pc:chgData name="Chanvit Tharathep" userId="b68fff24c48bfbe8" providerId="LiveId" clId="{C3981794-6671-40F2-8BB1-E918BBC40A01}" dt="2018-04-22T03:14:27.852" v="346" actId="404"/>
        <pc:sldMkLst>
          <pc:docMk/>
          <pc:sldMk cId="658537157" sldId="353"/>
        </pc:sldMkLst>
        <pc:spChg chg="mod">
          <ac:chgData name="Chanvit Tharathep" userId="b68fff24c48bfbe8" providerId="LiveId" clId="{C3981794-6671-40F2-8BB1-E918BBC40A01}" dt="2018-04-22T03:14:27.852" v="346" actId="404"/>
          <ac:spMkLst>
            <pc:docMk/>
            <pc:sldMk cId="658537157" sldId="353"/>
            <ac:spMk id="2" creationId="{BAF5932E-2C1A-4081-A6DA-622BAF6A5684}"/>
          </ac:spMkLst>
        </pc:spChg>
        <pc:spChg chg="mod">
          <ac:chgData name="Chanvit Tharathep" userId="b68fff24c48bfbe8" providerId="LiveId" clId="{C3981794-6671-40F2-8BB1-E918BBC40A01}" dt="2018-04-22T03:14:00.117" v="345" actId="20577"/>
          <ac:spMkLst>
            <pc:docMk/>
            <pc:sldMk cId="658537157" sldId="353"/>
            <ac:spMk id="3" creationId="{32BAC175-63EF-4A47-B831-024CA152D928}"/>
          </ac:spMkLst>
        </pc:spChg>
      </pc:sldChg>
    </pc:docChg>
  </pc:docChgLst>
  <pc:docChgLst>
    <pc:chgData name="Chanvit Tharathep" userId="b68fff24c48bfbe8" providerId="LiveId" clId="{266BA100-012A-42E2-B399-A658E5F9969E}"/>
    <pc:docChg chg="addSld delSld modSld">
      <pc:chgData name="Chanvit Tharathep" userId="b68fff24c48bfbe8" providerId="LiveId" clId="{266BA100-012A-42E2-B399-A658E5F9969E}" dt="2018-04-23T02:11:20.100" v="4"/>
      <pc:docMkLst>
        <pc:docMk/>
      </pc:docMkLst>
      <pc:sldChg chg="modSp">
        <pc:chgData name="Chanvit Tharathep" userId="b68fff24c48bfbe8" providerId="LiveId" clId="{266BA100-012A-42E2-B399-A658E5F9969E}" dt="2018-04-22T13:26:35.272" v="2" actId="403"/>
        <pc:sldMkLst>
          <pc:docMk/>
          <pc:sldMk cId="3119660287" sldId="257"/>
        </pc:sldMkLst>
        <pc:spChg chg="mod">
          <ac:chgData name="Chanvit Tharathep" userId="b68fff24c48bfbe8" providerId="LiveId" clId="{266BA100-012A-42E2-B399-A658E5F9969E}" dt="2018-04-22T13:26:35.272" v="2" actId="403"/>
          <ac:spMkLst>
            <pc:docMk/>
            <pc:sldMk cId="3119660287" sldId="257"/>
            <ac:spMk id="3" creationId="{00000000-0000-0000-0000-000000000000}"/>
          </ac:spMkLst>
        </pc:spChg>
      </pc:sldChg>
      <pc:sldChg chg="del">
        <pc:chgData name="Chanvit Tharathep" userId="b68fff24c48bfbe8" providerId="LiveId" clId="{266BA100-012A-42E2-B399-A658E5F9969E}" dt="2018-04-22T13:28:30.606" v="3" actId="2696"/>
        <pc:sldMkLst>
          <pc:docMk/>
          <pc:sldMk cId="2087921048" sldId="350"/>
        </pc:sldMkLst>
      </pc:sldChg>
      <pc:sldChg chg="add">
        <pc:chgData name="Chanvit Tharathep" userId="b68fff24c48bfbe8" providerId="LiveId" clId="{266BA100-012A-42E2-B399-A658E5F9969E}" dt="2018-04-23T02:11:20.100" v="4"/>
        <pc:sldMkLst>
          <pc:docMk/>
          <pc:sldMk cId="2945171206" sldId="354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AC0F3-CDBF-4831-B9E8-94F9DEA3EDB3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5D52-76A8-4531-80FE-2C73639B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fld id="{004379AE-9DAD-41D1-9C4E-1634D9F6AB9A}" type="slidenum">
              <a:rPr lang="en-US" sz="1200">
                <a:latin typeface="Arial" pitchFamily="34" charset="0"/>
              </a:rPr>
              <a:pPr eaLnBrk="1" hangingPunct="1"/>
              <a:t>2</a:t>
            </a:fld>
            <a:endParaRPr lang="th-TH" sz="120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2758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fld id="{2529A789-3CF9-4F1D-9042-5BAB83AC7014}" type="slidenum">
              <a:rPr lang="en-US" sz="1200">
                <a:latin typeface="Arial" pitchFamily="34" charset="0"/>
              </a:rPr>
              <a:pPr eaLnBrk="1" hangingPunct="1"/>
              <a:t>3</a:t>
            </a:fld>
            <a:endParaRPr lang="th-TH" sz="1200">
              <a:latin typeface="Arial" pitchFamily="34" charset="0"/>
            </a:endParaRP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r" eaLnBrk="1" hangingPunct="1"/>
            <a:fld id="{7D4D3F42-3F7A-4C8E-AB43-403355537D07}" type="slidenum">
              <a:rPr lang="en-US" sz="1200">
                <a:latin typeface="Arial" pitchFamily="34" charset="0"/>
              </a:rPr>
              <a:pPr algn="r" eaLnBrk="1" hangingPunct="1"/>
              <a:t>3</a:t>
            </a:fld>
            <a:endParaRPr lang="th-TH" sz="1200">
              <a:latin typeface="Arial" pitchFamily="34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402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fld id="{06BF915D-4CFC-41E0-A433-7F325DE650D5}" type="slidenum">
              <a:rPr lang="en-US" sz="1200">
                <a:latin typeface="Arial" pitchFamily="34" charset="0"/>
              </a:rPr>
              <a:pPr eaLnBrk="1" hangingPunct="1"/>
              <a:t>7</a:t>
            </a:fld>
            <a:endParaRPr lang="th-TH" sz="1200">
              <a:latin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9425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65889E78-DD73-4550-89EA-E9D21CBB33D7}" type="slidenum">
              <a:rPr lang="en-US" sz="1200" smtClean="0"/>
              <a:pPr eaLnBrk="1" hangingPunct="1"/>
              <a:t>17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9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1355FA47-7312-4D9E-8E4B-F13AFA84A04F}" type="slidenum">
              <a:rPr lang="en-US" sz="1200" smtClean="0"/>
              <a:pPr eaLnBrk="1" hangingPunct="1"/>
              <a:t>18</a:t>
            </a:fld>
            <a:endParaRPr 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th-TH" sz="2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5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EEB19-8B3E-4264-8D13-899A310EA691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811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05B2-71DC-4D56-BB53-240239795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05C51-7925-4D35-ADF8-82600A03F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AB8CF-27CD-4EAF-844E-1D50687F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25BDD-308A-4808-992D-09449090E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661F2-790E-418E-AEC5-4D8E5F4D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824D-1D7F-4D3B-9C06-F8E90429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BB368-4A89-4E49-87DA-6AB24AF4D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96AFF-214A-40A1-8FEC-15638FFB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F0756-C345-42C3-B0F1-B05A3FCF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C1F19-B613-492D-AB77-FDEF9028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2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2FD73-1F71-452E-A162-54C5599B6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AF28C-CD7F-4791-9067-E72FC0FD8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5A054-A884-4DB7-BA30-87823EAD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D38CA-0914-4782-9486-354A78F6B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183F4-E38B-4168-932A-75EA792C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90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455E6-3203-4781-8AC1-9702E52BF57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834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37F0-0F7C-45E1-91C2-00A4A1702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15074-8F6F-4EB2-AA3E-BBFF8365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AACF0-D5F6-4FC4-90B3-7A88A13F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E3667-FB94-44E0-AFD7-FAAD279E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767E9-4E95-434F-855A-63DA8007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9CDF7-D4AD-464A-82FC-26453A44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D31DE-9892-4999-8E9B-2AE137E7D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5DDAC-3CF8-4350-AA13-0A0E148C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952FE-0387-4B49-9401-41AD62C5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11798-4CB9-49D0-A7BD-C0AE665F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1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FE3B-AAA8-449C-B528-ED952D68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FD37-DEE8-44D8-A369-20F3DAB84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E435F-FD68-4364-BB21-F4DC6DB29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6E24A-C62F-4085-A2CF-5A87BF4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BFD15-0DAB-4BA3-932A-CAA5F5EB4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98FD9-B936-4548-A3A8-CBC4C88E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1E0A-C706-404E-950E-D647C1E0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A2530-E9A5-48F0-B8FF-17F8ED793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7FCE1-B9CB-4D84-AEAD-88DD5BBF4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B1A5A5-9443-46D8-BFB6-7AA55D4DC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221B3-3045-45F5-8D7D-7D59878E6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5B3B8-9BAC-4D23-84C1-D50583178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A4EB4-04D2-4A15-A84C-87163620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B668B7-D2A1-4D3C-AABB-5AF25A22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4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7A23A-0EC8-41F1-AE54-E67B99C3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EF061-BB8D-497A-B017-7B196EF9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A53DB-CC3F-4861-BAB3-2E56E16F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241B3-7C11-4EC2-AC59-F87DF62C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9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C08B9-266E-4DD8-927E-D00EAC9D1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BC37E-03C9-4DE5-B6AA-C978F426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1ED13-0C14-4BE8-970D-30A126F8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7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DE0D-4E58-4DF3-BE75-5524DF0F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7B25-D977-4F1B-B3DE-F3D6F94A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92C6E-C145-4E80-AF2A-7C81CE335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4E4FA-26FA-46B5-94DD-71E0FB55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EBBC5-DADD-4878-9037-EDDD1B7D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E1122-29B1-459F-95E6-277BFD57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6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8FCA-4834-4499-9DC0-B703A4EC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9DECD-7D6F-4DA7-AB9F-BC786A63F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58269-4D51-4EE8-9BED-C3DE3BDBB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F6DC-46D7-46EA-AFB1-DB5DC151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44FAF-5CD3-4B75-AFEB-62D7C2DF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FA30F-765A-4AD9-A215-ABAC567C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5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AF3447-3B49-4CEE-9136-49D51DD79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934FD-FF8C-4D51-8A6B-7B0E9C41D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43B09-8147-46B8-8EC2-F84E6B513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9A113-AD42-461D-A2D4-AD6BEF02D0E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2AA77-47E5-41B7-A6D1-963249B8E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B0CA8-18F2-447C-9607-FFE11CB7A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823B9-3A3D-4F4F-AECF-67C24748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3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Internet%20DV%20info.ppt#-1,4,Slide 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images.google.it/imgres?imgurl=http://www.indianleprosy.org/images/GANDHI.gif&amp;imgrefurl=http://www.indianleprosy.org/messages.htm&amp;h=661&amp;w=551&amp;sz=17&amp;tbnid=2nK4Ieo7pusJ:&amp;tbnh=135&amp;tbnw=113&amp;start=19&amp;prev=/images?q=gandhi&amp;hl=it&amp;lr=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flow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25875"/>
            <a:ext cx="5459470" cy="54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b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Violence</a:t>
            </a:r>
            <a:r>
              <a:rPr lang="th-TH" sz="5000" b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b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Management in 8</a:t>
            </a:r>
            <a:r>
              <a:rPr lang="en-US" sz="5000" b="1" baseline="3000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</a:t>
            </a:r>
            <a:r>
              <a:rPr lang="en-US" sz="5000" b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Region by UNICEF, MoPH</a:t>
            </a:r>
            <a:endParaRPr lang="th-TH" sz="5000" b="1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th-TH" sz="2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นพ.ชาญวิทย์ ทระเทพ</a:t>
            </a:r>
          </a:p>
          <a:p>
            <a:pPr algn="r"/>
            <a:r>
              <a:rPr lang="th-TH" sz="2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11966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/>
          </p:nvPr>
        </p:nvGraphicFramePr>
        <p:xfrm>
          <a:off x="2063751" y="1492250"/>
          <a:ext cx="8208963" cy="471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แผนภูมิ" r:id="rId3" imgW="5152949" imgH="2962351" progId="Excel.Chart.8">
                  <p:embed/>
                </p:oleObj>
              </mc:Choice>
              <mc:Fallback>
                <p:oleObj name="แผนภูมิ" r:id="rId3" imgW="5152949" imgH="2962351" progId="Excel.Chart.8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1" y="1492250"/>
                        <a:ext cx="8208963" cy="471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279651" y="333375"/>
            <a:ext cx="7777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4400" b="1">
                <a:latin typeface="Tahoma" pitchFamily="34" charset="0"/>
                <a:cs typeface="Tahoma" pitchFamily="34" charset="0"/>
              </a:rPr>
              <a:t>ผู้กระทำรุนแรง </a:t>
            </a:r>
          </a:p>
        </p:txBody>
      </p:sp>
      <p:sp>
        <p:nvSpPr>
          <p:cNvPr id="4" name="Oval 3"/>
          <p:cNvSpPr/>
          <p:nvPr/>
        </p:nvSpPr>
        <p:spPr>
          <a:xfrm>
            <a:off x="3309939" y="4429125"/>
            <a:ext cx="2071687" cy="1428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71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4000" b="1">
                <a:latin typeface="Tahoma" pitchFamily="34" charset="0"/>
                <a:cs typeface="Tahoma" pitchFamily="34" charset="0"/>
              </a:rPr>
              <a:t>ประเภทความรุนแรงในกลุ่มเด็ก</a:t>
            </a:r>
          </a:p>
        </p:txBody>
      </p:sp>
      <p:graphicFrame>
        <p:nvGraphicFramePr>
          <p:cNvPr id="25603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1774825" y="1446213"/>
          <a:ext cx="8642350" cy="507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แผนภูมิ" r:id="rId3" imgW="5267249" imgH="2686202" progId="Excel.Chart.8">
                  <p:embed/>
                </p:oleObj>
              </mc:Choice>
              <mc:Fallback>
                <p:oleObj name="แผนภูมิ" r:id="rId3" imgW="5267249" imgH="2686202" progId="Excel.Chart.8">
                  <p:embed/>
                  <p:pic>
                    <p:nvPicPr>
                      <p:cNvPr id="2560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1446213"/>
                        <a:ext cx="8642350" cy="507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2095500" y="4572001"/>
            <a:ext cx="928688" cy="7858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Oval 4"/>
          <p:cNvSpPr/>
          <p:nvPr/>
        </p:nvSpPr>
        <p:spPr>
          <a:xfrm>
            <a:off x="9167814" y="5643564"/>
            <a:ext cx="928687" cy="42862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484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/>
          </p:nvPr>
        </p:nvGraphicFramePr>
        <p:xfrm>
          <a:off x="1919288" y="1412876"/>
          <a:ext cx="8424862" cy="531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แผนภูมิ" r:id="rId3" imgW="5448300" imgH="2876702" progId="Excel.Chart.8">
                  <p:embed/>
                </p:oleObj>
              </mc:Choice>
              <mc:Fallback>
                <p:oleObj name="แผนภูมิ" r:id="rId3" imgW="5448300" imgH="2876702" progId="Excel.Chart.8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412876"/>
                        <a:ext cx="8424862" cy="531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Rectangle 11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th-TH" sz="3600" b="1">
                <a:latin typeface="Tahoma" pitchFamily="34" charset="0"/>
                <a:cs typeface="Tahoma" pitchFamily="34" charset="0"/>
              </a:rPr>
              <a:t>ประเภทความรุนแรงในกลุ่มผู้ใหญ่</a:t>
            </a:r>
          </a:p>
        </p:txBody>
      </p:sp>
      <p:sp>
        <p:nvSpPr>
          <p:cNvPr id="4" name="Oval 3"/>
          <p:cNvSpPr/>
          <p:nvPr/>
        </p:nvSpPr>
        <p:spPr>
          <a:xfrm>
            <a:off x="7381875" y="5286376"/>
            <a:ext cx="928688" cy="7858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Oval 4"/>
          <p:cNvSpPr/>
          <p:nvPr/>
        </p:nvSpPr>
        <p:spPr>
          <a:xfrm>
            <a:off x="9239250" y="5143501"/>
            <a:ext cx="928688" cy="42862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7763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351089" y="5157788"/>
            <a:ext cx="7343775" cy="958850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2800" b="1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อุบัติการณ์ความรุนแรงที่เรารับรู้เปรียบเสมือน</a:t>
            </a:r>
          </a:p>
          <a:p>
            <a:pPr algn="ctr"/>
            <a:r>
              <a:rPr lang="th-TH" sz="2800" b="1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ยอดภูเขาน้ำแข็งที่โผล่พ้นน้ำในมหาสมุทร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3792539" y="2133601"/>
            <a:ext cx="4967287" cy="2951163"/>
          </a:xfrm>
          <a:custGeom>
            <a:avLst/>
            <a:gdLst>
              <a:gd name="T0" fmla="*/ 0 w 2538"/>
              <a:gd name="T1" fmla="*/ 2147483647 h 2413"/>
              <a:gd name="T2" fmla="*/ 2147483647 w 2538"/>
              <a:gd name="T3" fmla="*/ 2147483647 h 2413"/>
              <a:gd name="T4" fmla="*/ 2147483647 w 2538"/>
              <a:gd name="T5" fmla="*/ 2147483647 h 2413"/>
              <a:gd name="T6" fmla="*/ 2147483647 w 2538"/>
              <a:gd name="T7" fmla="*/ 2147483647 h 2413"/>
              <a:gd name="T8" fmla="*/ 2147483647 w 2538"/>
              <a:gd name="T9" fmla="*/ 2147483647 h 2413"/>
              <a:gd name="T10" fmla="*/ 2147483647 w 2538"/>
              <a:gd name="T11" fmla="*/ 2147483647 h 2413"/>
              <a:gd name="T12" fmla="*/ 2147483647 w 2538"/>
              <a:gd name="T13" fmla="*/ 2147483647 h 2413"/>
              <a:gd name="T14" fmla="*/ 2147483647 w 2538"/>
              <a:gd name="T15" fmla="*/ 2147483647 h 2413"/>
              <a:gd name="T16" fmla="*/ 2147483647 w 2538"/>
              <a:gd name="T17" fmla="*/ 2147483647 h 2413"/>
              <a:gd name="T18" fmla="*/ 2147483647 w 2538"/>
              <a:gd name="T19" fmla="*/ 2147483647 h 2413"/>
              <a:gd name="T20" fmla="*/ 2147483647 w 2538"/>
              <a:gd name="T21" fmla="*/ 2147483647 h 2413"/>
              <a:gd name="T22" fmla="*/ 2147483647 w 2538"/>
              <a:gd name="T23" fmla="*/ 2147483647 h 2413"/>
              <a:gd name="T24" fmla="*/ 2147483647 w 2538"/>
              <a:gd name="T25" fmla="*/ 2147483647 h 2413"/>
              <a:gd name="T26" fmla="*/ 2147483647 w 2538"/>
              <a:gd name="T27" fmla="*/ 2147483647 h 2413"/>
              <a:gd name="T28" fmla="*/ 2147483647 w 2538"/>
              <a:gd name="T29" fmla="*/ 2147483647 h 2413"/>
              <a:gd name="T30" fmla="*/ 2147483647 w 2538"/>
              <a:gd name="T31" fmla="*/ 0 h 2413"/>
              <a:gd name="T32" fmla="*/ 2147483647 w 2538"/>
              <a:gd name="T33" fmla="*/ 2147483647 h 2413"/>
              <a:gd name="T34" fmla="*/ 2147483647 w 2538"/>
              <a:gd name="T35" fmla="*/ 2147483647 h 2413"/>
              <a:gd name="T36" fmla="*/ 2147483647 w 2538"/>
              <a:gd name="T37" fmla="*/ 2147483647 h 2413"/>
              <a:gd name="T38" fmla="*/ 2147483647 w 2538"/>
              <a:gd name="T39" fmla="*/ 2147483647 h 2413"/>
              <a:gd name="T40" fmla="*/ 2147483647 w 2538"/>
              <a:gd name="T41" fmla="*/ 2147483647 h 2413"/>
              <a:gd name="T42" fmla="*/ 2147483647 w 2538"/>
              <a:gd name="T43" fmla="*/ 2147483647 h 2413"/>
              <a:gd name="T44" fmla="*/ 2147483647 w 2538"/>
              <a:gd name="T45" fmla="*/ 2147483647 h 2413"/>
              <a:gd name="T46" fmla="*/ 2147483647 w 2538"/>
              <a:gd name="T47" fmla="*/ 2147483647 h 2413"/>
              <a:gd name="T48" fmla="*/ 2147483647 w 2538"/>
              <a:gd name="T49" fmla="*/ 2147483647 h 2413"/>
              <a:gd name="T50" fmla="*/ 2147483647 w 2538"/>
              <a:gd name="T51" fmla="*/ 2147483647 h 2413"/>
              <a:gd name="T52" fmla="*/ 2147483647 w 2538"/>
              <a:gd name="T53" fmla="*/ 2147483647 h 2413"/>
              <a:gd name="T54" fmla="*/ 2147483647 w 2538"/>
              <a:gd name="T55" fmla="*/ 2147483647 h 2413"/>
              <a:gd name="T56" fmla="*/ 2147483647 w 2538"/>
              <a:gd name="T57" fmla="*/ 2147483647 h 2413"/>
              <a:gd name="T58" fmla="*/ 2147483647 w 2538"/>
              <a:gd name="T59" fmla="*/ 2147483647 h 2413"/>
              <a:gd name="T60" fmla="*/ 2147483647 w 2538"/>
              <a:gd name="T61" fmla="*/ 2147483647 h 2413"/>
              <a:gd name="T62" fmla="*/ 2147483647 w 2538"/>
              <a:gd name="T63" fmla="*/ 2147483647 h 2413"/>
              <a:gd name="T64" fmla="*/ 2147483647 w 2538"/>
              <a:gd name="T65" fmla="*/ 2147483647 h 2413"/>
              <a:gd name="T66" fmla="*/ 2147483647 w 2538"/>
              <a:gd name="T67" fmla="*/ 2147483647 h 2413"/>
              <a:gd name="T68" fmla="*/ 2147483647 w 2538"/>
              <a:gd name="T69" fmla="*/ 2147483647 h 24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38" h="2413">
                <a:moveTo>
                  <a:pt x="0" y="2413"/>
                </a:moveTo>
                <a:cubicBezTo>
                  <a:pt x="77" y="2387"/>
                  <a:pt x="156" y="2376"/>
                  <a:pt x="234" y="2350"/>
                </a:cubicBezTo>
                <a:cubicBezTo>
                  <a:pt x="288" y="2310"/>
                  <a:pt x="333" y="2264"/>
                  <a:pt x="389" y="2226"/>
                </a:cubicBezTo>
                <a:cubicBezTo>
                  <a:pt x="412" y="2159"/>
                  <a:pt x="433" y="2091"/>
                  <a:pt x="452" y="2023"/>
                </a:cubicBezTo>
                <a:cubicBezTo>
                  <a:pt x="463" y="1982"/>
                  <a:pt x="483" y="1899"/>
                  <a:pt x="483" y="1899"/>
                </a:cubicBezTo>
                <a:cubicBezTo>
                  <a:pt x="502" y="1743"/>
                  <a:pt x="537" y="1584"/>
                  <a:pt x="576" y="1432"/>
                </a:cubicBezTo>
                <a:cubicBezTo>
                  <a:pt x="600" y="1242"/>
                  <a:pt x="658" y="1063"/>
                  <a:pt x="732" y="887"/>
                </a:cubicBezTo>
                <a:cubicBezTo>
                  <a:pt x="754" y="835"/>
                  <a:pt x="749" y="809"/>
                  <a:pt x="763" y="747"/>
                </a:cubicBezTo>
                <a:cubicBezTo>
                  <a:pt x="792" y="619"/>
                  <a:pt x="820" y="562"/>
                  <a:pt x="856" y="451"/>
                </a:cubicBezTo>
                <a:cubicBezTo>
                  <a:pt x="866" y="339"/>
                  <a:pt x="871" y="231"/>
                  <a:pt x="903" y="124"/>
                </a:cubicBezTo>
                <a:cubicBezTo>
                  <a:pt x="909" y="104"/>
                  <a:pt x="900" y="72"/>
                  <a:pt x="919" y="62"/>
                </a:cubicBezTo>
                <a:cubicBezTo>
                  <a:pt x="961" y="41"/>
                  <a:pt x="1012" y="51"/>
                  <a:pt x="1059" y="46"/>
                </a:cubicBezTo>
                <a:cubicBezTo>
                  <a:pt x="1180" y="6"/>
                  <a:pt x="1029" y="46"/>
                  <a:pt x="1152" y="46"/>
                </a:cubicBezTo>
                <a:cubicBezTo>
                  <a:pt x="1178" y="46"/>
                  <a:pt x="1204" y="36"/>
                  <a:pt x="1230" y="31"/>
                </a:cubicBezTo>
                <a:cubicBezTo>
                  <a:pt x="1246" y="46"/>
                  <a:pt x="1256" y="71"/>
                  <a:pt x="1277" y="77"/>
                </a:cubicBezTo>
                <a:cubicBezTo>
                  <a:pt x="1318" y="89"/>
                  <a:pt x="1415" y="22"/>
                  <a:pt x="1448" y="0"/>
                </a:cubicBezTo>
                <a:cubicBezTo>
                  <a:pt x="1453" y="73"/>
                  <a:pt x="1445" y="147"/>
                  <a:pt x="1463" y="218"/>
                </a:cubicBezTo>
                <a:cubicBezTo>
                  <a:pt x="1467" y="233"/>
                  <a:pt x="1485" y="198"/>
                  <a:pt x="1495" y="186"/>
                </a:cubicBezTo>
                <a:cubicBezTo>
                  <a:pt x="1567" y="99"/>
                  <a:pt x="1509" y="145"/>
                  <a:pt x="1588" y="93"/>
                </a:cubicBezTo>
                <a:cubicBezTo>
                  <a:pt x="1638" y="169"/>
                  <a:pt x="1600" y="143"/>
                  <a:pt x="1650" y="93"/>
                </a:cubicBezTo>
                <a:cubicBezTo>
                  <a:pt x="1663" y="80"/>
                  <a:pt x="1681" y="72"/>
                  <a:pt x="1697" y="62"/>
                </a:cubicBezTo>
                <a:cubicBezTo>
                  <a:pt x="1762" y="160"/>
                  <a:pt x="1732" y="94"/>
                  <a:pt x="1712" y="295"/>
                </a:cubicBezTo>
                <a:cubicBezTo>
                  <a:pt x="1708" y="337"/>
                  <a:pt x="1701" y="378"/>
                  <a:pt x="1697" y="420"/>
                </a:cubicBezTo>
                <a:cubicBezTo>
                  <a:pt x="1691" y="477"/>
                  <a:pt x="1686" y="534"/>
                  <a:pt x="1681" y="591"/>
                </a:cubicBezTo>
                <a:cubicBezTo>
                  <a:pt x="1686" y="721"/>
                  <a:pt x="1688" y="851"/>
                  <a:pt x="1697" y="980"/>
                </a:cubicBezTo>
                <a:cubicBezTo>
                  <a:pt x="1701" y="1034"/>
                  <a:pt x="1775" y="1121"/>
                  <a:pt x="1775" y="1121"/>
                </a:cubicBezTo>
                <a:cubicBezTo>
                  <a:pt x="1821" y="1261"/>
                  <a:pt x="1744" y="1043"/>
                  <a:pt x="1837" y="1229"/>
                </a:cubicBezTo>
                <a:cubicBezTo>
                  <a:pt x="1858" y="1272"/>
                  <a:pt x="1890" y="1409"/>
                  <a:pt x="1899" y="1447"/>
                </a:cubicBezTo>
                <a:cubicBezTo>
                  <a:pt x="1917" y="1519"/>
                  <a:pt x="1944" y="1584"/>
                  <a:pt x="1977" y="1650"/>
                </a:cubicBezTo>
                <a:cubicBezTo>
                  <a:pt x="1982" y="1681"/>
                  <a:pt x="1983" y="1713"/>
                  <a:pt x="1993" y="1743"/>
                </a:cubicBezTo>
                <a:cubicBezTo>
                  <a:pt x="2050" y="1913"/>
                  <a:pt x="2004" y="1677"/>
                  <a:pt x="2039" y="1837"/>
                </a:cubicBezTo>
                <a:cubicBezTo>
                  <a:pt x="2060" y="1932"/>
                  <a:pt x="2070" y="2003"/>
                  <a:pt x="2117" y="2086"/>
                </a:cubicBezTo>
                <a:cubicBezTo>
                  <a:pt x="2144" y="2133"/>
                  <a:pt x="2167" y="2192"/>
                  <a:pt x="2226" y="2210"/>
                </a:cubicBezTo>
                <a:cubicBezTo>
                  <a:pt x="2261" y="2221"/>
                  <a:pt x="2299" y="2221"/>
                  <a:pt x="2335" y="2226"/>
                </a:cubicBezTo>
                <a:cubicBezTo>
                  <a:pt x="2403" y="2271"/>
                  <a:pt x="2459" y="2288"/>
                  <a:pt x="2538" y="2288"/>
                </a:cubicBezTo>
              </a:path>
            </a:pathLst>
          </a:custGeom>
          <a:solidFill>
            <a:srgbClr val="CC9900"/>
          </a:solidFill>
          <a:ln w="9525">
            <a:solidFill>
              <a:srgbClr val="66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4036" name="Freeform 4"/>
          <p:cNvSpPr>
            <a:spLocks/>
          </p:cNvSpPr>
          <p:nvPr/>
        </p:nvSpPr>
        <p:spPr bwMode="auto">
          <a:xfrm>
            <a:off x="3935413" y="2349500"/>
            <a:ext cx="4572000" cy="228600"/>
          </a:xfrm>
          <a:custGeom>
            <a:avLst/>
            <a:gdLst>
              <a:gd name="T0" fmla="*/ 0 w 2496"/>
              <a:gd name="T1" fmla="*/ 2147483647 h 248"/>
              <a:gd name="T2" fmla="*/ 2147483647 w 2496"/>
              <a:gd name="T3" fmla="*/ 2147483647 h 248"/>
              <a:gd name="T4" fmla="*/ 2147483647 w 2496"/>
              <a:gd name="T5" fmla="*/ 2147483647 h 248"/>
              <a:gd name="T6" fmla="*/ 2147483647 w 2496"/>
              <a:gd name="T7" fmla="*/ 2147483647 h 248"/>
              <a:gd name="T8" fmla="*/ 2147483647 w 2496"/>
              <a:gd name="T9" fmla="*/ 2147483647 h 248"/>
              <a:gd name="T10" fmla="*/ 2147483647 w 2496"/>
              <a:gd name="T11" fmla="*/ 2147483647 h 248"/>
              <a:gd name="T12" fmla="*/ 2147483647 w 2496"/>
              <a:gd name="T13" fmla="*/ 2147483647 h 248"/>
              <a:gd name="T14" fmla="*/ 2147483647 w 2496"/>
              <a:gd name="T15" fmla="*/ 2147483647 h 248"/>
              <a:gd name="T16" fmla="*/ 2147483647 w 2496"/>
              <a:gd name="T17" fmla="*/ 2147483647 h 248"/>
              <a:gd name="T18" fmla="*/ 2147483647 w 2496"/>
              <a:gd name="T19" fmla="*/ 2147483647 h 248"/>
              <a:gd name="T20" fmla="*/ 2147483647 w 2496"/>
              <a:gd name="T21" fmla="*/ 2147483647 h 248"/>
              <a:gd name="T22" fmla="*/ 2147483647 w 2496"/>
              <a:gd name="T23" fmla="*/ 2147483647 h 248"/>
              <a:gd name="T24" fmla="*/ 2147483647 w 2496"/>
              <a:gd name="T25" fmla="*/ 2147483647 h 248"/>
              <a:gd name="T26" fmla="*/ 2147483647 w 2496"/>
              <a:gd name="T27" fmla="*/ 2147483647 h 2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96" h="248">
                <a:moveTo>
                  <a:pt x="0" y="248"/>
                </a:moveTo>
                <a:cubicBezTo>
                  <a:pt x="200" y="132"/>
                  <a:pt x="400" y="16"/>
                  <a:pt x="480" y="8"/>
                </a:cubicBezTo>
                <a:cubicBezTo>
                  <a:pt x="560" y="0"/>
                  <a:pt x="432" y="184"/>
                  <a:pt x="480" y="200"/>
                </a:cubicBezTo>
                <a:cubicBezTo>
                  <a:pt x="528" y="216"/>
                  <a:pt x="680" y="112"/>
                  <a:pt x="768" y="104"/>
                </a:cubicBezTo>
                <a:cubicBezTo>
                  <a:pt x="856" y="96"/>
                  <a:pt x="936" y="136"/>
                  <a:pt x="1008" y="152"/>
                </a:cubicBezTo>
                <a:cubicBezTo>
                  <a:pt x="1080" y="168"/>
                  <a:pt x="1112" y="192"/>
                  <a:pt x="1200" y="200"/>
                </a:cubicBezTo>
                <a:cubicBezTo>
                  <a:pt x="1288" y="208"/>
                  <a:pt x="1464" y="224"/>
                  <a:pt x="1536" y="200"/>
                </a:cubicBezTo>
                <a:cubicBezTo>
                  <a:pt x="1608" y="176"/>
                  <a:pt x="1592" y="56"/>
                  <a:pt x="1632" y="56"/>
                </a:cubicBezTo>
                <a:cubicBezTo>
                  <a:pt x="1672" y="56"/>
                  <a:pt x="1728" y="184"/>
                  <a:pt x="1776" y="200"/>
                </a:cubicBezTo>
                <a:cubicBezTo>
                  <a:pt x="1824" y="216"/>
                  <a:pt x="1848" y="160"/>
                  <a:pt x="1920" y="152"/>
                </a:cubicBezTo>
                <a:cubicBezTo>
                  <a:pt x="1992" y="144"/>
                  <a:pt x="2144" y="136"/>
                  <a:pt x="2208" y="152"/>
                </a:cubicBezTo>
                <a:cubicBezTo>
                  <a:pt x="2272" y="168"/>
                  <a:pt x="2272" y="248"/>
                  <a:pt x="2304" y="248"/>
                </a:cubicBezTo>
                <a:cubicBezTo>
                  <a:pt x="2336" y="248"/>
                  <a:pt x="2368" y="176"/>
                  <a:pt x="2400" y="152"/>
                </a:cubicBezTo>
                <a:cubicBezTo>
                  <a:pt x="2432" y="128"/>
                  <a:pt x="2464" y="116"/>
                  <a:pt x="2496" y="104"/>
                </a:cubicBezTo>
              </a:path>
            </a:pathLst>
          </a:custGeom>
          <a:noFill/>
          <a:ln w="38100" cmpd="sng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 flipH="1">
            <a:off x="4224338" y="2708275"/>
            <a:ext cx="4572000" cy="228600"/>
          </a:xfrm>
          <a:custGeom>
            <a:avLst/>
            <a:gdLst>
              <a:gd name="T0" fmla="*/ 0 w 2496"/>
              <a:gd name="T1" fmla="*/ 2147483647 h 248"/>
              <a:gd name="T2" fmla="*/ 2147483647 w 2496"/>
              <a:gd name="T3" fmla="*/ 2147483647 h 248"/>
              <a:gd name="T4" fmla="*/ 2147483647 w 2496"/>
              <a:gd name="T5" fmla="*/ 2147483647 h 248"/>
              <a:gd name="T6" fmla="*/ 2147483647 w 2496"/>
              <a:gd name="T7" fmla="*/ 2147483647 h 248"/>
              <a:gd name="T8" fmla="*/ 2147483647 w 2496"/>
              <a:gd name="T9" fmla="*/ 2147483647 h 248"/>
              <a:gd name="T10" fmla="*/ 2147483647 w 2496"/>
              <a:gd name="T11" fmla="*/ 2147483647 h 248"/>
              <a:gd name="T12" fmla="*/ 2147483647 w 2496"/>
              <a:gd name="T13" fmla="*/ 2147483647 h 248"/>
              <a:gd name="T14" fmla="*/ 2147483647 w 2496"/>
              <a:gd name="T15" fmla="*/ 2147483647 h 248"/>
              <a:gd name="T16" fmla="*/ 2147483647 w 2496"/>
              <a:gd name="T17" fmla="*/ 2147483647 h 248"/>
              <a:gd name="T18" fmla="*/ 2147483647 w 2496"/>
              <a:gd name="T19" fmla="*/ 2147483647 h 248"/>
              <a:gd name="T20" fmla="*/ 2147483647 w 2496"/>
              <a:gd name="T21" fmla="*/ 2147483647 h 248"/>
              <a:gd name="T22" fmla="*/ 2147483647 w 2496"/>
              <a:gd name="T23" fmla="*/ 2147483647 h 248"/>
              <a:gd name="T24" fmla="*/ 2147483647 w 2496"/>
              <a:gd name="T25" fmla="*/ 2147483647 h 248"/>
              <a:gd name="T26" fmla="*/ 2147483647 w 2496"/>
              <a:gd name="T27" fmla="*/ 2147483647 h 2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96" h="248">
                <a:moveTo>
                  <a:pt x="0" y="248"/>
                </a:moveTo>
                <a:cubicBezTo>
                  <a:pt x="200" y="132"/>
                  <a:pt x="400" y="16"/>
                  <a:pt x="480" y="8"/>
                </a:cubicBezTo>
                <a:cubicBezTo>
                  <a:pt x="560" y="0"/>
                  <a:pt x="432" y="184"/>
                  <a:pt x="480" y="200"/>
                </a:cubicBezTo>
                <a:cubicBezTo>
                  <a:pt x="528" y="216"/>
                  <a:pt x="680" y="112"/>
                  <a:pt x="768" y="104"/>
                </a:cubicBezTo>
                <a:cubicBezTo>
                  <a:pt x="856" y="96"/>
                  <a:pt x="936" y="136"/>
                  <a:pt x="1008" y="152"/>
                </a:cubicBezTo>
                <a:cubicBezTo>
                  <a:pt x="1080" y="168"/>
                  <a:pt x="1112" y="192"/>
                  <a:pt x="1200" y="200"/>
                </a:cubicBezTo>
                <a:cubicBezTo>
                  <a:pt x="1288" y="208"/>
                  <a:pt x="1464" y="224"/>
                  <a:pt x="1536" y="200"/>
                </a:cubicBezTo>
                <a:cubicBezTo>
                  <a:pt x="1608" y="176"/>
                  <a:pt x="1592" y="56"/>
                  <a:pt x="1632" y="56"/>
                </a:cubicBezTo>
                <a:cubicBezTo>
                  <a:pt x="1672" y="56"/>
                  <a:pt x="1728" y="184"/>
                  <a:pt x="1776" y="200"/>
                </a:cubicBezTo>
                <a:cubicBezTo>
                  <a:pt x="1824" y="216"/>
                  <a:pt x="1848" y="160"/>
                  <a:pt x="1920" y="152"/>
                </a:cubicBezTo>
                <a:cubicBezTo>
                  <a:pt x="1992" y="144"/>
                  <a:pt x="2144" y="136"/>
                  <a:pt x="2208" y="152"/>
                </a:cubicBezTo>
                <a:cubicBezTo>
                  <a:pt x="2272" y="168"/>
                  <a:pt x="2272" y="248"/>
                  <a:pt x="2304" y="248"/>
                </a:cubicBezTo>
                <a:cubicBezTo>
                  <a:pt x="2336" y="248"/>
                  <a:pt x="2368" y="176"/>
                  <a:pt x="2400" y="152"/>
                </a:cubicBezTo>
                <a:cubicBezTo>
                  <a:pt x="2432" y="128"/>
                  <a:pt x="2464" y="116"/>
                  <a:pt x="2496" y="104"/>
                </a:cubicBezTo>
              </a:path>
            </a:pathLst>
          </a:custGeom>
          <a:noFill/>
          <a:ln w="38100" cmpd="sng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3719513" y="3141663"/>
            <a:ext cx="4572000" cy="228600"/>
          </a:xfrm>
          <a:custGeom>
            <a:avLst/>
            <a:gdLst>
              <a:gd name="T0" fmla="*/ 0 w 2496"/>
              <a:gd name="T1" fmla="*/ 2147483647 h 248"/>
              <a:gd name="T2" fmla="*/ 2147483647 w 2496"/>
              <a:gd name="T3" fmla="*/ 2147483647 h 248"/>
              <a:gd name="T4" fmla="*/ 2147483647 w 2496"/>
              <a:gd name="T5" fmla="*/ 2147483647 h 248"/>
              <a:gd name="T6" fmla="*/ 2147483647 w 2496"/>
              <a:gd name="T7" fmla="*/ 2147483647 h 248"/>
              <a:gd name="T8" fmla="*/ 2147483647 w 2496"/>
              <a:gd name="T9" fmla="*/ 2147483647 h 248"/>
              <a:gd name="T10" fmla="*/ 2147483647 w 2496"/>
              <a:gd name="T11" fmla="*/ 2147483647 h 248"/>
              <a:gd name="T12" fmla="*/ 2147483647 w 2496"/>
              <a:gd name="T13" fmla="*/ 2147483647 h 248"/>
              <a:gd name="T14" fmla="*/ 2147483647 w 2496"/>
              <a:gd name="T15" fmla="*/ 2147483647 h 248"/>
              <a:gd name="T16" fmla="*/ 2147483647 w 2496"/>
              <a:gd name="T17" fmla="*/ 2147483647 h 248"/>
              <a:gd name="T18" fmla="*/ 2147483647 w 2496"/>
              <a:gd name="T19" fmla="*/ 2147483647 h 248"/>
              <a:gd name="T20" fmla="*/ 2147483647 w 2496"/>
              <a:gd name="T21" fmla="*/ 2147483647 h 248"/>
              <a:gd name="T22" fmla="*/ 2147483647 w 2496"/>
              <a:gd name="T23" fmla="*/ 2147483647 h 248"/>
              <a:gd name="T24" fmla="*/ 2147483647 w 2496"/>
              <a:gd name="T25" fmla="*/ 2147483647 h 248"/>
              <a:gd name="T26" fmla="*/ 2147483647 w 2496"/>
              <a:gd name="T27" fmla="*/ 2147483647 h 2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96" h="248">
                <a:moveTo>
                  <a:pt x="0" y="248"/>
                </a:moveTo>
                <a:cubicBezTo>
                  <a:pt x="200" y="132"/>
                  <a:pt x="400" y="16"/>
                  <a:pt x="480" y="8"/>
                </a:cubicBezTo>
                <a:cubicBezTo>
                  <a:pt x="560" y="0"/>
                  <a:pt x="432" y="184"/>
                  <a:pt x="480" y="200"/>
                </a:cubicBezTo>
                <a:cubicBezTo>
                  <a:pt x="528" y="216"/>
                  <a:pt x="680" y="112"/>
                  <a:pt x="768" y="104"/>
                </a:cubicBezTo>
                <a:cubicBezTo>
                  <a:pt x="856" y="96"/>
                  <a:pt x="936" y="136"/>
                  <a:pt x="1008" y="152"/>
                </a:cubicBezTo>
                <a:cubicBezTo>
                  <a:pt x="1080" y="168"/>
                  <a:pt x="1112" y="192"/>
                  <a:pt x="1200" y="200"/>
                </a:cubicBezTo>
                <a:cubicBezTo>
                  <a:pt x="1288" y="208"/>
                  <a:pt x="1464" y="224"/>
                  <a:pt x="1536" y="200"/>
                </a:cubicBezTo>
                <a:cubicBezTo>
                  <a:pt x="1608" y="176"/>
                  <a:pt x="1592" y="56"/>
                  <a:pt x="1632" y="56"/>
                </a:cubicBezTo>
                <a:cubicBezTo>
                  <a:pt x="1672" y="56"/>
                  <a:pt x="1728" y="184"/>
                  <a:pt x="1776" y="200"/>
                </a:cubicBezTo>
                <a:cubicBezTo>
                  <a:pt x="1824" y="216"/>
                  <a:pt x="1848" y="160"/>
                  <a:pt x="1920" y="152"/>
                </a:cubicBezTo>
                <a:cubicBezTo>
                  <a:pt x="1992" y="144"/>
                  <a:pt x="2144" y="136"/>
                  <a:pt x="2208" y="152"/>
                </a:cubicBezTo>
                <a:cubicBezTo>
                  <a:pt x="2272" y="168"/>
                  <a:pt x="2272" y="248"/>
                  <a:pt x="2304" y="248"/>
                </a:cubicBezTo>
                <a:cubicBezTo>
                  <a:pt x="2336" y="248"/>
                  <a:pt x="2368" y="176"/>
                  <a:pt x="2400" y="152"/>
                </a:cubicBezTo>
                <a:cubicBezTo>
                  <a:pt x="2432" y="128"/>
                  <a:pt x="2464" y="116"/>
                  <a:pt x="2496" y="104"/>
                </a:cubicBezTo>
              </a:path>
            </a:pathLst>
          </a:custGeom>
          <a:noFill/>
          <a:ln w="38100" cmpd="sng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44039" name="Picture 7" descr="bar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349501"/>
            <a:ext cx="480060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Freeform 8"/>
          <p:cNvSpPr>
            <a:spLocks/>
          </p:cNvSpPr>
          <p:nvPr/>
        </p:nvSpPr>
        <p:spPr bwMode="auto">
          <a:xfrm>
            <a:off x="5519739" y="908050"/>
            <a:ext cx="1800225" cy="1512888"/>
          </a:xfrm>
          <a:custGeom>
            <a:avLst/>
            <a:gdLst>
              <a:gd name="T0" fmla="*/ 0 w 858"/>
              <a:gd name="T1" fmla="*/ 2147483647 h 646"/>
              <a:gd name="T2" fmla="*/ 2147483647 w 858"/>
              <a:gd name="T3" fmla="*/ 2147483647 h 646"/>
              <a:gd name="T4" fmla="*/ 2147483647 w 858"/>
              <a:gd name="T5" fmla="*/ 2147483647 h 646"/>
              <a:gd name="T6" fmla="*/ 2147483647 w 858"/>
              <a:gd name="T7" fmla="*/ 2147483647 h 646"/>
              <a:gd name="T8" fmla="*/ 2147483647 w 858"/>
              <a:gd name="T9" fmla="*/ 2147483647 h 646"/>
              <a:gd name="T10" fmla="*/ 2147483647 w 858"/>
              <a:gd name="T11" fmla="*/ 2147483647 h 646"/>
              <a:gd name="T12" fmla="*/ 2147483647 w 858"/>
              <a:gd name="T13" fmla="*/ 2147483647 h 646"/>
              <a:gd name="T14" fmla="*/ 2147483647 w 858"/>
              <a:gd name="T15" fmla="*/ 2147483647 h 646"/>
              <a:gd name="T16" fmla="*/ 2147483647 w 858"/>
              <a:gd name="T17" fmla="*/ 2147483647 h 646"/>
              <a:gd name="T18" fmla="*/ 2147483647 w 858"/>
              <a:gd name="T19" fmla="*/ 2147483647 h 646"/>
              <a:gd name="T20" fmla="*/ 2147483647 w 858"/>
              <a:gd name="T21" fmla="*/ 2147483647 h 646"/>
              <a:gd name="T22" fmla="*/ 2147483647 w 858"/>
              <a:gd name="T23" fmla="*/ 2147483647 h 646"/>
              <a:gd name="T24" fmla="*/ 2147483647 w 858"/>
              <a:gd name="T25" fmla="*/ 2147483647 h 646"/>
              <a:gd name="T26" fmla="*/ 2147483647 w 858"/>
              <a:gd name="T27" fmla="*/ 2147483647 h 646"/>
              <a:gd name="T28" fmla="*/ 2147483647 w 858"/>
              <a:gd name="T29" fmla="*/ 2147483647 h 646"/>
              <a:gd name="T30" fmla="*/ 2147483647 w 858"/>
              <a:gd name="T31" fmla="*/ 2147483647 h 646"/>
              <a:gd name="T32" fmla="*/ 2147483647 w 858"/>
              <a:gd name="T33" fmla="*/ 2147483647 h 646"/>
              <a:gd name="T34" fmla="*/ 2147483647 w 858"/>
              <a:gd name="T35" fmla="*/ 2147483647 h 646"/>
              <a:gd name="T36" fmla="*/ 2147483647 w 858"/>
              <a:gd name="T37" fmla="*/ 2147483647 h 6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58" h="646">
                <a:moveTo>
                  <a:pt x="0" y="642"/>
                </a:moveTo>
                <a:cubicBezTo>
                  <a:pt x="4" y="612"/>
                  <a:pt x="8" y="514"/>
                  <a:pt x="32" y="471"/>
                </a:cubicBezTo>
                <a:cubicBezTo>
                  <a:pt x="50" y="438"/>
                  <a:pt x="94" y="378"/>
                  <a:pt x="94" y="378"/>
                </a:cubicBezTo>
                <a:cubicBezTo>
                  <a:pt x="105" y="282"/>
                  <a:pt x="119" y="198"/>
                  <a:pt x="187" y="128"/>
                </a:cubicBezTo>
                <a:cubicBezTo>
                  <a:pt x="203" y="149"/>
                  <a:pt x="224" y="167"/>
                  <a:pt x="234" y="191"/>
                </a:cubicBezTo>
                <a:cubicBezTo>
                  <a:pt x="252" y="235"/>
                  <a:pt x="250" y="286"/>
                  <a:pt x="265" y="331"/>
                </a:cubicBezTo>
                <a:cubicBezTo>
                  <a:pt x="275" y="199"/>
                  <a:pt x="243" y="0"/>
                  <a:pt x="358" y="175"/>
                </a:cubicBezTo>
                <a:cubicBezTo>
                  <a:pt x="374" y="170"/>
                  <a:pt x="391" y="168"/>
                  <a:pt x="405" y="160"/>
                </a:cubicBezTo>
                <a:cubicBezTo>
                  <a:pt x="464" y="124"/>
                  <a:pt x="409" y="128"/>
                  <a:pt x="467" y="82"/>
                </a:cubicBezTo>
                <a:cubicBezTo>
                  <a:pt x="480" y="72"/>
                  <a:pt x="498" y="71"/>
                  <a:pt x="514" y="66"/>
                </a:cubicBezTo>
                <a:cubicBezTo>
                  <a:pt x="519" y="102"/>
                  <a:pt x="514" y="142"/>
                  <a:pt x="530" y="175"/>
                </a:cubicBezTo>
                <a:cubicBezTo>
                  <a:pt x="537" y="190"/>
                  <a:pt x="541" y="112"/>
                  <a:pt x="545" y="128"/>
                </a:cubicBezTo>
                <a:cubicBezTo>
                  <a:pt x="564" y="204"/>
                  <a:pt x="576" y="362"/>
                  <a:pt x="576" y="362"/>
                </a:cubicBezTo>
                <a:cubicBezTo>
                  <a:pt x="598" y="124"/>
                  <a:pt x="561" y="173"/>
                  <a:pt x="654" y="269"/>
                </a:cubicBezTo>
                <a:cubicBezTo>
                  <a:pt x="694" y="424"/>
                  <a:pt x="644" y="258"/>
                  <a:pt x="685" y="144"/>
                </a:cubicBezTo>
                <a:cubicBezTo>
                  <a:pt x="691" y="128"/>
                  <a:pt x="716" y="155"/>
                  <a:pt x="732" y="160"/>
                </a:cubicBezTo>
                <a:cubicBezTo>
                  <a:pt x="737" y="269"/>
                  <a:pt x="729" y="379"/>
                  <a:pt x="748" y="487"/>
                </a:cubicBezTo>
                <a:cubicBezTo>
                  <a:pt x="751" y="505"/>
                  <a:pt x="786" y="501"/>
                  <a:pt x="794" y="518"/>
                </a:cubicBezTo>
                <a:cubicBezTo>
                  <a:pt x="858" y="646"/>
                  <a:pt x="765" y="588"/>
                  <a:pt x="841" y="627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7179600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>
                <a:latin typeface="TH SarabunPSK" pitchFamily="34" charset="-34"/>
                <a:cs typeface="TH SarabunPSK" pitchFamily="34" charset="-34"/>
              </a:rPr>
              <a:t>ความครอบคลุมของการกระทำรุนแรง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h-TH" sz="4000" dirty="0"/>
              <a:t>กาย </a:t>
            </a:r>
          </a:p>
          <a:p>
            <a:pPr eaLnBrk="1" hangingPunct="1"/>
            <a:r>
              <a:rPr lang="th-TH" sz="4000" dirty="0"/>
              <a:t>เพศ</a:t>
            </a:r>
          </a:p>
          <a:p>
            <a:pPr eaLnBrk="1" hangingPunct="1"/>
            <a:r>
              <a:rPr lang="th-TH" sz="4000" dirty="0"/>
              <a:t>ใจ </a:t>
            </a:r>
          </a:p>
          <a:p>
            <a:pPr eaLnBrk="1" hangingPunct="1"/>
            <a:r>
              <a:rPr lang="th-TH" sz="4000" dirty="0"/>
              <a:t>สังคม </a:t>
            </a:r>
            <a:r>
              <a:rPr lang="en-US" sz="4000" dirty="0">
                <a:cs typeface="Cordia New" pitchFamily="34" charset="-34"/>
              </a:rPr>
              <a:t>: </a:t>
            </a:r>
            <a:r>
              <a:rPr lang="th-TH" sz="4000" dirty="0"/>
              <a:t>ท้องไม่พร้อม</a:t>
            </a:r>
            <a:r>
              <a:rPr lang="en-US" sz="4000" dirty="0">
                <a:cs typeface="Cordia New" pitchFamily="34" charset="-34"/>
              </a:rPr>
              <a:t>?</a:t>
            </a:r>
            <a:endParaRPr lang="th-TH" sz="4000" dirty="0"/>
          </a:p>
          <a:p>
            <a:pPr eaLnBrk="1" hangingPunct="1"/>
            <a:r>
              <a:rPr lang="th-TH" sz="4000" dirty="0"/>
              <a:t>จิตวิญญาณ </a:t>
            </a:r>
            <a:r>
              <a:rPr lang="en-US" sz="4000" dirty="0">
                <a:cs typeface="Cordia New" pitchFamily="34" charset="-34"/>
              </a:rPr>
              <a:t>: </a:t>
            </a:r>
            <a:r>
              <a:rPr lang="th-TH" sz="4000" dirty="0"/>
              <a:t>ทรมาน</a:t>
            </a:r>
            <a:r>
              <a:rPr lang="en-US" sz="4000" dirty="0"/>
              <a:t> </a:t>
            </a:r>
            <a:r>
              <a:rPr lang="th-TH" sz="4000" dirty="0"/>
              <a:t>สร้างความทุกข์</a:t>
            </a:r>
            <a:r>
              <a:rPr lang="en-US" sz="4000" dirty="0">
                <a:cs typeface="Cordia New" pitchFamily="34" charset="-34"/>
              </a:rPr>
              <a:t>?</a:t>
            </a:r>
            <a:endParaRPr lang="th-TH" sz="4000" dirty="0"/>
          </a:p>
          <a:p>
            <a:pPr eaLnBrk="1" hangingPunct="1"/>
            <a:endParaRPr lang="th-TH" sz="4000" dirty="0"/>
          </a:p>
          <a:p>
            <a:pPr eaLnBrk="1" hangingPunct="1"/>
            <a:endParaRPr lang="th-TH" sz="4000" dirty="0"/>
          </a:p>
        </p:txBody>
      </p:sp>
    </p:spTree>
    <p:extLst>
      <p:ext uri="{BB962C8B-B14F-4D97-AF65-F5344CB8AC3E}">
        <p14:creationId xmlns:p14="http://schemas.microsoft.com/office/powerpoint/2010/main" val="1045084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ผลของการถูกกระทำซ้ำซาก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การเจ็บปวด และทุกข์ทรมานขณะถูกกระทำ</a:t>
            </a:r>
          </a:p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ส่วนใหญ่เกิดอาการ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Post-Traumatic Stress Disorder (PTSD)</a:t>
            </a:r>
          </a:p>
          <a:p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http://www.traumaticbraininjury.net/files/2012/03/PTS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3188043"/>
            <a:ext cx="3648075" cy="32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67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ความรุนแรงเป็นธรรมชาติ</a:t>
            </a:r>
          </a:p>
        </p:txBody>
      </p:sp>
      <p:pic>
        <p:nvPicPr>
          <p:cNvPr id="2052" name="Picture 4" descr="http://www.britishbattles.com/first-afghan-war/kabul-gandamak/afghan-w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03" y="994017"/>
            <a:ext cx="2800144" cy="29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worldsocialism.org/spgb/sites/default/files/nuke-war.jpg?13336294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126" y="4069846"/>
            <a:ext cx="2134085" cy="251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80728"/>
            <a:ext cx="3816424" cy="353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sonofthesouth.net/revolutionary-war/battles/revolutionary-war-soldi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51208"/>
            <a:ext cx="187092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seanholton.files.wordpress.com/2011/01/wwitrench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09" y="4649240"/>
            <a:ext cx="3312368" cy="193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918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sz="5400" b="1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สาเหตุของความรุนแรง</a:t>
            </a:r>
            <a:endParaRPr lang="en-US" sz="60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93FBF9"/>
              </a:buClr>
              <a:buFont typeface="Wingdings" pitchFamily="2" charset="2"/>
              <a:buChar char="v"/>
            </a:pP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93FBF9"/>
              </a:buClr>
              <a:buFont typeface="Wingdings" pitchFamily="2" charset="2"/>
              <a:buChar char="v"/>
            </a:pP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Violence </a:t>
            </a:r>
            <a:r>
              <a:rPr lang="en-US" sz="5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is…</a:t>
            </a:r>
          </a:p>
          <a:p>
            <a:pPr lvl="1">
              <a:buClr>
                <a:srgbClr val="93FBF9"/>
              </a:buClr>
              <a:buFontTx/>
              <a:buNone/>
            </a:pP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</a:p>
          <a:p>
            <a:pPr lvl="1">
              <a:buClr>
                <a:srgbClr val="93FBF9"/>
              </a:buClr>
              <a:buFontTx/>
              <a:buNone/>
            </a:pP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 learned behavior.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lvl="1">
              <a:buClr>
                <a:srgbClr val="93FBF9"/>
              </a:buClr>
              <a:buFontTx/>
              <a:buNone/>
            </a:pP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Monotype Sorts"/>
              <a:buNone/>
            </a:pP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92463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457200"/>
            <a:ext cx="7543800" cy="1066800"/>
          </a:xfr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br>
              <a:rPr lang="en-US">
                <a:latin typeface="Tahoma" pitchFamily="34" charset="0"/>
                <a:cs typeface="Tahoma" pitchFamily="34" charset="0"/>
              </a:rPr>
            </a:br>
            <a:br>
              <a:rPr lang="en-US">
                <a:latin typeface="Tahoma" pitchFamily="34" charset="0"/>
                <a:cs typeface="Tahoma" pitchFamily="34" charset="0"/>
              </a:rPr>
            </a:br>
            <a:r>
              <a:rPr lang="th-TH">
                <a:latin typeface="Tahoma" pitchFamily="34" charset="0"/>
                <a:cs typeface="Tahoma" pitchFamily="34" charset="0"/>
              </a:rPr>
              <a:t>ทำไมจึงเกิดเช่นนั้น</a:t>
            </a:r>
            <a:br>
              <a:rPr lang="en-US">
                <a:latin typeface="Tahoma" pitchFamily="34" charset="0"/>
                <a:cs typeface="Tahoma" pitchFamily="34" charset="0"/>
              </a:rPr>
            </a:br>
            <a:endParaRPr lang="en-US" sz="720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67000" y="2057400"/>
            <a:ext cx="7620000" cy="40386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sz="3600" b="1">
                <a:solidFill>
                  <a:srgbClr val="000000"/>
                </a:solidFill>
                <a:latin typeface="Bradley Hand ITC" pitchFamily="66" charset="0"/>
              </a:rPr>
              <a:t>	</a:t>
            </a:r>
          </a:p>
          <a:p>
            <a:pPr algn="ctr"/>
            <a:r>
              <a:rPr lang="en-US" sz="4000" b="1">
                <a:solidFill>
                  <a:srgbClr val="000000"/>
                </a:solidFill>
                <a:latin typeface="Bradley Hand ITC" pitchFamily="66" charset="0"/>
              </a:rPr>
              <a:t>       </a:t>
            </a:r>
            <a:r>
              <a:rPr lang="en-US" sz="4400" b="1">
                <a:solidFill>
                  <a:srgbClr val="000000"/>
                </a:solidFill>
                <a:latin typeface="Bradley Hand ITC" pitchFamily="66" charset="0"/>
              </a:rPr>
              <a:t>Abusive relationships are based on the belief that </a:t>
            </a:r>
            <a:r>
              <a:rPr lang="en-US" sz="4800" b="1">
                <a:solidFill>
                  <a:srgbClr val="000000"/>
                </a:solidFill>
                <a:latin typeface="Bradley Hand ITC" pitchFamily="66" charset="0"/>
              </a:rPr>
              <a:t>one </a:t>
            </a:r>
          </a:p>
          <a:p>
            <a:pPr algn="ctr"/>
            <a:r>
              <a:rPr lang="en-US" sz="4800" b="1">
                <a:solidFill>
                  <a:srgbClr val="000000"/>
                </a:solidFill>
                <a:latin typeface="Bradley Hand ITC" pitchFamily="66" charset="0"/>
              </a:rPr>
              <a:t>person has the right to </a:t>
            </a:r>
          </a:p>
          <a:p>
            <a:pPr algn="ctr"/>
            <a:r>
              <a:rPr lang="en-US" sz="4800" b="1" i="1" u="sng">
                <a:solidFill>
                  <a:srgbClr val="000000"/>
                </a:solidFill>
                <a:latin typeface="Bradley Hand ITC" pitchFamily="66" charset="0"/>
              </a:rPr>
              <a:t>control</a:t>
            </a:r>
            <a:r>
              <a:rPr lang="en-US" sz="4800" b="1">
                <a:solidFill>
                  <a:srgbClr val="000000"/>
                </a:solidFill>
                <a:latin typeface="Bradley Hand ITC" pitchFamily="66" charset="0"/>
              </a:rPr>
              <a:t> another.</a:t>
            </a:r>
            <a:r>
              <a:rPr lang="en-US" sz="3600" b="1">
                <a:solidFill>
                  <a:srgbClr val="000000"/>
                </a:solidFill>
                <a:latin typeface="Bradley Hand ITC" pitchFamily="66" charset="0"/>
              </a:rPr>
              <a:t> </a:t>
            </a:r>
          </a:p>
          <a:p>
            <a:endParaRPr lang="en-US" b="1">
              <a:solidFill>
                <a:srgbClr val="000000"/>
              </a:solidFill>
              <a:latin typeface="Bradley Hand ITC" pitchFamily="66" charset="0"/>
            </a:endParaRPr>
          </a:p>
          <a:p>
            <a:r>
              <a:rPr lang="en-US" b="1">
                <a:solidFill>
                  <a:srgbClr val="000000"/>
                </a:solidFill>
                <a:latin typeface="Bradley Hand ITC" pitchFamily="66" charset="0"/>
              </a:rPr>
              <a:t>	</a:t>
            </a:r>
            <a:endParaRPr lang="en-US" sz="2400" b="1">
              <a:solidFill>
                <a:srgbClr val="000000"/>
              </a:solidFill>
              <a:latin typeface="Albertus Extra Bold"/>
              <a:hlinkClick r:id="rId3" action="ppaction://hlinkpres?slideindex=4&amp;slidetitle=Slide 4"/>
            </a:endParaRPr>
          </a:p>
        </p:txBody>
      </p:sp>
    </p:spTree>
    <p:extLst>
      <p:ext uri="{BB962C8B-B14F-4D97-AF65-F5344CB8AC3E}">
        <p14:creationId xmlns:p14="http://schemas.microsoft.com/office/powerpoint/2010/main" val="391523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311(15%) Violent males </a:t>
            </a:r>
            <a:br>
              <a:rPr lang="en-US" b="1" dirty="0">
                <a:latin typeface="TH SarabunPSK" pitchFamily="34" charset="-34"/>
                <a:cs typeface="TH SarabunPSK" pitchFamily="34" charset="-34"/>
              </a:rPr>
            </a:b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Household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Choosen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Random in US (2,300 Males)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03512" y="2204864"/>
            <a:ext cx="5688632" cy="288032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55840" y="2132856"/>
            <a:ext cx="5688632" cy="288032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7568" y="2924944"/>
            <a:ext cx="2430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208 </a:t>
            </a:r>
          </a:p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Batterers</a:t>
            </a:r>
          </a:p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67%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5840" y="2924944"/>
            <a:ext cx="2790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32 </a:t>
            </a:r>
          </a:p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Pan-violent males</a:t>
            </a:r>
          </a:p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10%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48128" y="2908101"/>
            <a:ext cx="3222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71</a:t>
            </a:r>
          </a:p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Street-violent males</a:t>
            </a:r>
          </a:p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23%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9536" y="6197243"/>
            <a:ext cx="8550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Straus,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Gelles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. 1990. part of NFVC 1985, Telephone interview 35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mins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700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My Documents\My Pictures\0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8" y="1"/>
            <a:ext cx="28876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oscc45"/>
          <p:cNvPicPr>
            <a:picLocks noChangeAspect="1" noChangeArrowheads="1"/>
          </p:cNvPicPr>
          <p:nvPr/>
        </p:nvPicPr>
        <p:blipFill>
          <a:blip r:embed="rId4" cstate="print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4572000" cy="5029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8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240214"/>
            <a:ext cx="4572000" cy="2617787"/>
          </a:xfrm>
          <a:noFill/>
        </p:spPr>
      </p:pic>
      <p:pic>
        <p:nvPicPr>
          <p:cNvPr id="3077" name="Picture 5" descr="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6120" r="3703" b="2083"/>
          <a:stretch>
            <a:fillRect/>
          </a:stretch>
        </p:blipFill>
        <p:spPr>
          <a:xfrm>
            <a:off x="1524001" y="1628776"/>
            <a:ext cx="4500563" cy="2663825"/>
          </a:xfrm>
          <a:noFill/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309687" y="26988"/>
            <a:ext cx="6072188" cy="2330450"/>
          </a:xfrm>
          <a:prstGeom prst="irregularSeal2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r>
              <a:rPr kumimoji="1" lang="th-TH" sz="4000" b="1" dirty="0">
                <a:solidFill>
                  <a:schemeClr val="accent4">
                    <a:lumMod val="1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kumimoji="1" lang="th-TH" sz="3600" b="1" dirty="0">
                <a:solidFill>
                  <a:schemeClr val="accent4">
                    <a:lumMod val="10000"/>
                  </a:schemeClr>
                </a:solidFill>
                <a:latin typeface="Tahoma" pitchFamily="34" charset="0"/>
                <a:cs typeface="Tahoma" pitchFamily="34" charset="0"/>
              </a:rPr>
              <a:t>เกิดอะไรขึ้นในสังคมไทย</a:t>
            </a:r>
          </a:p>
        </p:txBody>
      </p:sp>
    </p:spTree>
    <p:extLst>
      <p:ext uri="{BB962C8B-B14F-4D97-AF65-F5344CB8AC3E}">
        <p14:creationId xmlns:p14="http://schemas.microsoft.com/office/powerpoint/2010/main" val="1156693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Standford</a:t>
            </a:r>
            <a:r>
              <a:rPr lang="en-US" dirty="0"/>
              <a:t> Prison Experiment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3610744" cy="4525963"/>
          </a:xfrm>
        </p:spPr>
        <p:txBody>
          <a:bodyPr/>
          <a:lstStyle/>
          <a:p>
            <a:r>
              <a:rPr lang="en-US" dirty="0"/>
              <a:t> August 14 to August 20 1971</a:t>
            </a:r>
          </a:p>
          <a:p>
            <a:r>
              <a:rPr lang="en-US" dirty="0"/>
              <a:t>24 males student were selected</a:t>
            </a:r>
          </a:p>
          <a:p>
            <a:r>
              <a:rPr lang="en-US" dirty="0"/>
              <a:t>2 Quit at early, All Stop in 6 days</a:t>
            </a:r>
            <a:endParaRPr lang="th-TH" dirty="0"/>
          </a:p>
        </p:txBody>
      </p:sp>
      <p:pic>
        <p:nvPicPr>
          <p:cNvPr id="10244" name="Picture 4" descr="http://24.media.tumblr.com/tumblr_lmh3781Xqp1qafm3fo1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844824"/>
            <a:ext cx="38100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news.stanford.edu/news/2001/august22/gifs/Prison_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725145"/>
            <a:ext cx="2857500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43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24928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h-TH" sz="8000" b="1" dirty="0">
                <a:latin typeface="TH SarabunPSK" pitchFamily="34" charset="-34"/>
                <a:cs typeface="TH SarabunPSK" pitchFamily="34" charset="-34"/>
              </a:rPr>
              <a:t>ความยับยั้งชั่งใจ</a:t>
            </a:r>
          </a:p>
        </p:txBody>
      </p:sp>
      <p:sp>
        <p:nvSpPr>
          <p:cNvPr id="4" name="Down Arrow 3"/>
          <p:cNvSpPr/>
          <p:nvPr/>
        </p:nvSpPr>
        <p:spPr>
          <a:xfrm>
            <a:off x="8683860" y="2696344"/>
            <a:ext cx="64807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Down Arrow 4"/>
          <p:cNvSpPr/>
          <p:nvPr/>
        </p:nvSpPr>
        <p:spPr>
          <a:xfrm rot="10800000">
            <a:off x="3050762" y="2564904"/>
            <a:ext cx="64807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ounded Rectangular Callout 5"/>
          <p:cNvSpPr/>
          <p:nvPr/>
        </p:nvSpPr>
        <p:spPr>
          <a:xfrm>
            <a:off x="5303912" y="4581128"/>
            <a:ext cx="4028020" cy="1656184"/>
          </a:xfrm>
          <a:prstGeom prst="wedgeRoundRectCallout">
            <a:avLst>
              <a:gd name="adj1" fmla="val 39703"/>
              <a:gd name="adj2" fmla="val -964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กระทำรุนแรง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495600" y="620688"/>
            <a:ext cx="4028020" cy="1656184"/>
          </a:xfrm>
          <a:prstGeom prst="wedgeRoundRectCallout">
            <a:avLst>
              <a:gd name="adj1" fmla="val -23585"/>
              <a:gd name="adj2" fmla="val 700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ไม่กระทำ</a:t>
            </a:r>
          </a:p>
        </p:txBody>
      </p:sp>
    </p:spTree>
    <p:extLst>
      <p:ext uri="{BB962C8B-B14F-4D97-AF65-F5344CB8AC3E}">
        <p14:creationId xmlns:p14="http://schemas.microsoft.com/office/powerpoint/2010/main" val="3003999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lsolution.co.th/images/jigsaw-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12777"/>
            <a:ext cx="6720746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เห็นทั้งภาพ แล้วจัดการแบบบูรณาการ องค์รวม</a:t>
            </a:r>
          </a:p>
        </p:txBody>
      </p:sp>
      <p:cxnSp>
        <p:nvCxnSpPr>
          <p:cNvPr id="6" name="Elbow Connector 5"/>
          <p:cNvCxnSpPr/>
          <p:nvPr/>
        </p:nvCxnSpPr>
        <p:spPr>
          <a:xfrm flipV="1">
            <a:off x="5819970" y="4869161"/>
            <a:ext cx="1212135" cy="70240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33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866900" y="3276600"/>
            <a:ext cx="8382000" cy="2362200"/>
          </a:xfrm>
          <a:prstGeom prst="rect">
            <a:avLst/>
          </a:prstGeom>
          <a:gradFill rotWithShape="0">
            <a:gsLst>
              <a:gs pos="0">
                <a:srgbClr val="00CC00"/>
              </a:gs>
              <a:gs pos="100000">
                <a:srgbClr val="CC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 rot="-597081">
            <a:off x="1857376" y="3733801"/>
            <a:ext cx="8391525" cy="735013"/>
          </a:xfrm>
          <a:prstGeom prst="rightArrow">
            <a:avLst>
              <a:gd name="adj1" fmla="val 50000"/>
              <a:gd name="adj2" fmla="val 285421"/>
            </a:avLst>
          </a:prstGeom>
          <a:gradFill rotWithShape="0">
            <a:gsLst>
              <a:gs pos="0">
                <a:srgbClr val="9900CC"/>
              </a:gs>
              <a:gs pos="100000">
                <a:srgbClr val="9900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2705100" y="3962400"/>
            <a:ext cx="6934200" cy="1066800"/>
            <a:chOff x="768" y="1632"/>
            <a:chExt cx="4368" cy="672"/>
          </a:xfrm>
        </p:grpSpPr>
        <p:sp>
          <p:nvSpPr>
            <p:cNvPr id="50181" name="Text Box 5"/>
            <p:cNvSpPr txBox="1">
              <a:spLocks noChangeArrowheads="1"/>
            </p:cNvSpPr>
            <p:nvPr/>
          </p:nvSpPr>
          <p:spPr bwMode="auto">
            <a:xfrm>
              <a:off x="768" y="1632"/>
              <a:ext cx="1296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en-US" sz="3200" b="1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Primary Prevention</a:t>
              </a:r>
            </a:p>
          </p:txBody>
        </p:sp>
        <p:sp>
          <p:nvSpPr>
            <p:cNvPr id="50182" name="Text Box 6"/>
            <p:cNvSpPr txBox="1">
              <a:spLocks noChangeArrowheads="1"/>
            </p:cNvSpPr>
            <p:nvPr/>
          </p:nvSpPr>
          <p:spPr bwMode="auto">
            <a:xfrm>
              <a:off x="2256" y="1632"/>
              <a:ext cx="1296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en-US" sz="3200" b="1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Secondary Prevention</a:t>
              </a:r>
            </a:p>
          </p:txBody>
        </p:sp>
        <p:sp>
          <p:nvSpPr>
            <p:cNvPr id="50183" name="Text Box 7"/>
            <p:cNvSpPr txBox="1">
              <a:spLocks noChangeArrowheads="1"/>
            </p:cNvSpPr>
            <p:nvPr/>
          </p:nvSpPr>
          <p:spPr bwMode="auto">
            <a:xfrm>
              <a:off x="3840" y="1632"/>
              <a:ext cx="1296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en-US" sz="3200" b="1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Tertiary Prevention</a:t>
              </a:r>
            </a:p>
          </p:txBody>
        </p:sp>
      </p:grpSp>
      <p:grpSp>
        <p:nvGrpSpPr>
          <p:cNvPr id="50184" name="Group 8"/>
          <p:cNvGrpSpPr>
            <a:grpSpLocks/>
          </p:cNvGrpSpPr>
          <p:nvPr/>
        </p:nvGrpSpPr>
        <p:grpSpPr bwMode="auto">
          <a:xfrm>
            <a:off x="1905000" y="1524000"/>
            <a:ext cx="1066800" cy="1752600"/>
            <a:chOff x="816" y="960"/>
            <a:chExt cx="672" cy="1104"/>
          </a:xfrm>
        </p:grpSpPr>
        <p:sp>
          <p:nvSpPr>
            <p:cNvPr id="50185" name="AutoShape 9"/>
            <p:cNvSpPr>
              <a:spLocks noChangeArrowheads="1"/>
            </p:cNvSpPr>
            <p:nvPr/>
          </p:nvSpPr>
          <p:spPr bwMode="auto">
            <a:xfrm>
              <a:off x="816" y="1344"/>
              <a:ext cx="528" cy="720"/>
            </a:xfrm>
            <a:prstGeom prst="downArrow">
              <a:avLst>
                <a:gd name="adj1" fmla="val 50000"/>
                <a:gd name="adj2" fmla="val 34091"/>
              </a:avLst>
            </a:prstGeom>
            <a:solidFill>
              <a:srgbClr val="0066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186" name="Text Box 10"/>
            <p:cNvSpPr txBox="1">
              <a:spLocks noChangeArrowheads="1"/>
            </p:cNvSpPr>
            <p:nvPr/>
          </p:nvSpPr>
          <p:spPr bwMode="auto">
            <a:xfrm>
              <a:off x="816" y="960"/>
              <a:ext cx="6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th-TH" alt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ส่งเสริม</a:t>
              </a:r>
            </a:p>
          </p:txBody>
        </p:sp>
      </p:grpSp>
      <p:grpSp>
        <p:nvGrpSpPr>
          <p:cNvPr id="50187" name="Group 11"/>
          <p:cNvGrpSpPr>
            <a:grpSpLocks/>
          </p:cNvGrpSpPr>
          <p:nvPr/>
        </p:nvGrpSpPr>
        <p:grpSpPr bwMode="auto">
          <a:xfrm>
            <a:off x="3276600" y="1524000"/>
            <a:ext cx="1066800" cy="1752600"/>
            <a:chOff x="1584" y="960"/>
            <a:chExt cx="672" cy="1104"/>
          </a:xfrm>
        </p:grpSpPr>
        <p:sp>
          <p:nvSpPr>
            <p:cNvPr id="50188" name="AutoShape 12"/>
            <p:cNvSpPr>
              <a:spLocks noChangeArrowheads="1"/>
            </p:cNvSpPr>
            <p:nvPr/>
          </p:nvSpPr>
          <p:spPr bwMode="auto">
            <a:xfrm>
              <a:off x="1632" y="1344"/>
              <a:ext cx="528" cy="720"/>
            </a:xfrm>
            <a:prstGeom prst="downArrow">
              <a:avLst>
                <a:gd name="adj1" fmla="val 50000"/>
                <a:gd name="adj2" fmla="val 34091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189" name="Text Box 13"/>
            <p:cNvSpPr txBox="1">
              <a:spLocks noChangeArrowheads="1"/>
            </p:cNvSpPr>
            <p:nvPr/>
          </p:nvSpPr>
          <p:spPr bwMode="auto">
            <a:xfrm>
              <a:off x="1584" y="960"/>
              <a:ext cx="6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th-TH" altLang="en-US" sz="32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ป้องกัน</a:t>
              </a:r>
            </a:p>
          </p:txBody>
        </p:sp>
      </p:grpSp>
      <p:grpSp>
        <p:nvGrpSpPr>
          <p:cNvPr id="50190" name="Group 14"/>
          <p:cNvGrpSpPr>
            <a:grpSpLocks/>
          </p:cNvGrpSpPr>
          <p:nvPr/>
        </p:nvGrpSpPr>
        <p:grpSpPr bwMode="auto">
          <a:xfrm>
            <a:off x="5295900" y="1524000"/>
            <a:ext cx="1066800" cy="1752600"/>
            <a:chOff x="2640" y="960"/>
            <a:chExt cx="672" cy="1104"/>
          </a:xfrm>
        </p:grpSpPr>
        <p:sp>
          <p:nvSpPr>
            <p:cNvPr id="50191" name="AutoShape 15"/>
            <p:cNvSpPr>
              <a:spLocks noChangeArrowheads="1"/>
            </p:cNvSpPr>
            <p:nvPr/>
          </p:nvSpPr>
          <p:spPr bwMode="auto">
            <a:xfrm>
              <a:off x="2736" y="1344"/>
              <a:ext cx="528" cy="720"/>
            </a:xfrm>
            <a:prstGeom prst="downArrow">
              <a:avLst>
                <a:gd name="adj1" fmla="val 50000"/>
                <a:gd name="adj2" fmla="val 3409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192" name="Text Box 16"/>
            <p:cNvSpPr txBox="1">
              <a:spLocks noChangeArrowheads="1"/>
            </p:cNvSpPr>
            <p:nvPr/>
          </p:nvSpPr>
          <p:spPr bwMode="auto">
            <a:xfrm>
              <a:off x="2640" y="960"/>
              <a:ext cx="6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th-TH" altLang="en-US" sz="32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รักษา</a:t>
              </a:r>
            </a:p>
          </p:txBody>
        </p:sp>
      </p:grpSp>
      <p:grpSp>
        <p:nvGrpSpPr>
          <p:cNvPr id="50193" name="Group 17"/>
          <p:cNvGrpSpPr>
            <a:grpSpLocks/>
          </p:cNvGrpSpPr>
          <p:nvPr/>
        </p:nvGrpSpPr>
        <p:grpSpPr bwMode="auto">
          <a:xfrm>
            <a:off x="7429500" y="1524000"/>
            <a:ext cx="1066800" cy="1752600"/>
            <a:chOff x="3984" y="960"/>
            <a:chExt cx="672" cy="1104"/>
          </a:xfrm>
        </p:grpSpPr>
        <p:sp>
          <p:nvSpPr>
            <p:cNvPr id="50194" name="AutoShape 18"/>
            <p:cNvSpPr>
              <a:spLocks noChangeArrowheads="1"/>
            </p:cNvSpPr>
            <p:nvPr/>
          </p:nvSpPr>
          <p:spPr bwMode="auto">
            <a:xfrm>
              <a:off x="4128" y="1344"/>
              <a:ext cx="528" cy="720"/>
            </a:xfrm>
            <a:prstGeom prst="downArrow">
              <a:avLst>
                <a:gd name="adj1" fmla="val 50000"/>
                <a:gd name="adj2" fmla="val 3409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195" name="Text Box 19"/>
            <p:cNvSpPr txBox="1">
              <a:spLocks noChangeArrowheads="1"/>
            </p:cNvSpPr>
            <p:nvPr/>
          </p:nvSpPr>
          <p:spPr bwMode="auto">
            <a:xfrm>
              <a:off x="3984" y="960"/>
              <a:ext cx="6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th-TH" altLang="en-US" sz="32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ฟื้นฟู</a:t>
              </a:r>
            </a:p>
          </p:txBody>
        </p:sp>
      </p:grpSp>
      <p:sp>
        <p:nvSpPr>
          <p:cNvPr id="50196" name="Text Box 20"/>
          <p:cNvSpPr txBox="1">
            <a:spLocks noChangeArrowheads="1"/>
          </p:cNvSpPr>
          <p:nvPr/>
        </p:nvSpPr>
        <p:spPr bwMode="auto">
          <a:xfrm rot="-594424">
            <a:off x="6602414" y="3489325"/>
            <a:ext cx="2593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th-TH" alt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ต้นทุนต่อหน่วย</a:t>
            </a: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400300" y="40005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แนวคิดและหลักการสร้างสุขภาพ</a:t>
            </a:r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3124201" y="3276600"/>
            <a:ext cx="8098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ระยะเสี่ยง</a:t>
            </a:r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2362200" y="3657600"/>
            <a:ext cx="14285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ระยะก่อนเกิดอาการ</a:t>
            </a: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5222876" y="5087938"/>
            <a:ext cx="1148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th-TH" altLang="en-US" b="1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ระยะเกิดอาการ</a:t>
            </a: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7505700" y="5105400"/>
            <a:ext cx="1500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th-TH" altLang="en-US" b="1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ระยะไร้ความสามารถ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8348664" y="1524000"/>
            <a:ext cx="2319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th-TH" altLang="en-US" sz="3200" b="1">
                <a:latin typeface="TH SarabunPSK" panose="020B0500040200020003" pitchFamily="34" charset="-34"/>
                <a:cs typeface="TH SarabunPSK" panose="020B0500040200020003" pitchFamily="34" charset="-34"/>
              </a:rPr>
              <a:t>ดูแลระยะสุดท้าย</a:t>
            </a:r>
          </a:p>
        </p:txBody>
      </p:sp>
      <p:grpSp>
        <p:nvGrpSpPr>
          <p:cNvPr id="50203" name="Group 27"/>
          <p:cNvGrpSpPr>
            <a:grpSpLocks/>
          </p:cNvGrpSpPr>
          <p:nvPr/>
        </p:nvGrpSpPr>
        <p:grpSpPr bwMode="auto">
          <a:xfrm>
            <a:off x="9051925" y="1981200"/>
            <a:ext cx="838200" cy="1296988"/>
            <a:chOff x="4632" y="1247"/>
            <a:chExt cx="528" cy="817"/>
          </a:xfrm>
        </p:grpSpPr>
        <p:sp>
          <p:nvSpPr>
            <p:cNvPr id="50204" name="AutoShape 28"/>
            <p:cNvSpPr>
              <a:spLocks noChangeArrowheads="1"/>
            </p:cNvSpPr>
            <p:nvPr/>
          </p:nvSpPr>
          <p:spPr bwMode="auto">
            <a:xfrm>
              <a:off x="4632" y="1344"/>
              <a:ext cx="528" cy="720"/>
            </a:xfrm>
            <a:prstGeom prst="downArrow">
              <a:avLst>
                <a:gd name="adj1" fmla="val 50000"/>
                <a:gd name="adj2" fmla="val 3409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205" name="Text Box 29"/>
            <p:cNvSpPr txBox="1">
              <a:spLocks noChangeArrowheads="1"/>
            </p:cNvSpPr>
            <p:nvPr/>
          </p:nvSpPr>
          <p:spPr bwMode="auto">
            <a:xfrm rot="-5387780">
              <a:off x="4484" y="1569"/>
              <a:ext cx="8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b="1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Terminal Care</a:t>
              </a:r>
            </a:p>
          </p:txBody>
        </p:sp>
      </p:grp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2008931" y="3276600"/>
            <a:ext cx="47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b="1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ปกติ</a:t>
            </a:r>
          </a:p>
        </p:txBody>
      </p:sp>
      <p:sp>
        <p:nvSpPr>
          <p:cNvPr id="5" name="Line Callout 2 (Border and Accent Bar) 4"/>
          <p:cNvSpPr/>
          <p:nvPr/>
        </p:nvSpPr>
        <p:spPr>
          <a:xfrm>
            <a:off x="3602010" y="4983482"/>
            <a:ext cx="45719" cy="45719"/>
          </a:xfrm>
          <a:prstGeom prst="accent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3129215" y="4532021"/>
            <a:ext cx="432048" cy="283452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60741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Primary </a:t>
            </a:r>
            <a:r>
              <a:rPr lang="en-GB" altLang="en-US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Health </a:t>
            </a:r>
            <a:r>
              <a:rPr lang="en-US" altLang="en-US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Care</a:t>
            </a:r>
            <a:endParaRPr lang="th-TH" altLang="en-US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59696" y="62901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Primary </a:t>
            </a:r>
            <a:r>
              <a:rPr lang="en-GB" altLang="en-US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Medical </a:t>
            </a:r>
            <a:r>
              <a:rPr lang="en-US" altLang="en-US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Care</a:t>
            </a:r>
            <a:endParaRPr lang="th-TH" altLang="en-US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4" name="Right Brace 43"/>
          <p:cNvSpPr/>
          <p:nvPr/>
        </p:nvSpPr>
        <p:spPr>
          <a:xfrm rot="5400000">
            <a:off x="5113040" y="5492080"/>
            <a:ext cx="432048" cy="91440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C6C5E8-109B-411E-9667-1F61D6EA108E}"/>
              </a:ext>
            </a:extLst>
          </p:cNvPr>
          <p:cNvSpPr/>
          <p:nvPr/>
        </p:nvSpPr>
        <p:spPr>
          <a:xfrm>
            <a:off x="1077433" y="1431851"/>
            <a:ext cx="4316818" cy="41325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51628" y="1690688"/>
            <a:ext cx="10288745" cy="4800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Total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16834" y="2443053"/>
            <a:ext cx="5158332" cy="3287652"/>
            <a:chOff x="3516834" y="2443053"/>
            <a:chExt cx="5158332" cy="3287652"/>
          </a:xfrm>
        </p:grpSpPr>
        <p:sp>
          <p:nvSpPr>
            <p:cNvPr id="5" name="Oval 4"/>
            <p:cNvSpPr/>
            <p:nvPr/>
          </p:nvSpPr>
          <p:spPr>
            <a:xfrm>
              <a:off x="3516834" y="2443053"/>
              <a:ext cx="5158332" cy="328765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Active </a:t>
              </a:r>
            </a:p>
            <a:p>
              <a:pPr algn="ctr"/>
              <a:r>
                <a:rPr lang="en-US" sz="60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Surveillance</a:t>
              </a:r>
              <a:endParaRPr lang="en-US" sz="11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Arrow: Right 7"/>
            <p:cNvSpPr/>
            <p:nvPr/>
          </p:nvSpPr>
          <p:spPr>
            <a:xfrm>
              <a:off x="3576177" y="3920751"/>
              <a:ext cx="182880" cy="3022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Arrow: Right 8"/>
            <p:cNvSpPr/>
            <p:nvPr/>
          </p:nvSpPr>
          <p:spPr>
            <a:xfrm rot="10800000">
              <a:off x="8423502" y="3920750"/>
              <a:ext cx="182880" cy="3022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Arrow: Down 9"/>
            <p:cNvSpPr/>
            <p:nvPr/>
          </p:nvSpPr>
          <p:spPr>
            <a:xfrm>
              <a:off x="5996244" y="2552007"/>
              <a:ext cx="254924" cy="2909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Arrow: Down 10"/>
            <p:cNvSpPr/>
            <p:nvPr/>
          </p:nvSpPr>
          <p:spPr>
            <a:xfrm rot="10800000">
              <a:off x="5996244" y="5365357"/>
              <a:ext cx="254924" cy="2909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56352" y="2264043"/>
            <a:ext cx="6057180" cy="3779310"/>
            <a:chOff x="3056352" y="2264043"/>
            <a:chExt cx="6057180" cy="3779310"/>
          </a:xfrm>
        </p:grpSpPr>
        <p:sp>
          <p:nvSpPr>
            <p:cNvPr id="6" name="Oval 5"/>
            <p:cNvSpPr/>
            <p:nvPr/>
          </p:nvSpPr>
          <p:spPr>
            <a:xfrm>
              <a:off x="3858861" y="2987505"/>
              <a:ext cx="4474278" cy="230345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Passive </a:t>
              </a:r>
            </a:p>
            <a:p>
              <a:pPr algn="ctr"/>
              <a:r>
                <a:rPr lang="en-US" sz="60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Surveillance</a:t>
              </a:r>
              <a:endParaRPr lang="en-US" sz="11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Arrow: Right 12"/>
            <p:cNvSpPr/>
            <p:nvPr/>
          </p:nvSpPr>
          <p:spPr>
            <a:xfrm>
              <a:off x="8463655" y="3796121"/>
              <a:ext cx="649877" cy="551497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Arrow: Right 13"/>
            <p:cNvSpPr/>
            <p:nvPr/>
          </p:nvSpPr>
          <p:spPr>
            <a:xfrm rot="10800000">
              <a:off x="3056352" y="3815366"/>
              <a:ext cx="649877" cy="551497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Arrow: Down 14"/>
            <p:cNvSpPr/>
            <p:nvPr/>
          </p:nvSpPr>
          <p:spPr>
            <a:xfrm>
              <a:off x="5777345" y="5510830"/>
              <a:ext cx="581891" cy="532523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Arrow: Down 15"/>
            <p:cNvSpPr/>
            <p:nvPr/>
          </p:nvSpPr>
          <p:spPr>
            <a:xfrm rot="10800000">
              <a:off x="5777345" y="2264043"/>
              <a:ext cx="581891" cy="532523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05" y="439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Target Population</a:t>
            </a:r>
          </a:p>
        </p:txBody>
      </p:sp>
      <p:sp>
        <p:nvSpPr>
          <p:cNvPr id="7" name="Oval 6"/>
          <p:cNvSpPr/>
          <p:nvPr/>
        </p:nvSpPr>
        <p:spPr>
          <a:xfrm>
            <a:off x="4082226" y="3390005"/>
            <a:ext cx="4028514" cy="162748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Victims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Arrow: Right 17"/>
          <p:cNvSpPr/>
          <p:nvPr/>
        </p:nvSpPr>
        <p:spPr>
          <a:xfrm>
            <a:off x="8321888" y="3578628"/>
            <a:ext cx="1104406" cy="110286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Arrow: Right 18"/>
          <p:cNvSpPr/>
          <p:nvPr/>
        </p:nvSpPr>
        <p:spPr>
          <a:xfrm rot="10800000">
            <a:off x="2754455" y="3571804"/>
            <a:ext cx="1104406" cy="110286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Arrow: Down 19"/>
          <p:cNvSpPr/>
          <p:nvPr/>
        </p:nvSpPr>
        <p:spPr>
          <a:xfrm>
            <a:off x="5605549" y="5363563"/>
            <a:ext cx="980902" cy="781905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Arrow: Down 20"/>
          <p:cNvSpPr/>
          <p:nvPr/>
        </p:nvSpPr>
        <p:spPr>
          <a:xfrm rot="10800000">
            <a:off x="5633254" y="2181789"/>
            <a:ext cx="980902" cy="781905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45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174245"/>
            <a:ext cx="6824517" cy="549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117" y="1220756"/>
            <a:ext cx="4992555" cy="4462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5627" y="-16929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H SarabunPSK" pitchFamily="34" charset="-34"/>
                <a:cs typeface="TH SarabunPSK" pitchFamily="34" charset="-34"/>
              </a:rPr>
              <a:t>Child and Family</a:t>
            </a:r>
            <a:endParaRPr lang="th-TH" sz="7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63" y="6213309"/>
            <a:ext cx="1842808" cy="30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71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550A7-B60A-40DB-AC8D-1CA268B26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9" t="10929" r="10534" b="8743"/>
          <a:stretch/>
        </p:blipFill>
        <p:spPr>
          <a:xfrm>
            <a:off x="1254553" y="-33842"/>
            <a:ext cx="10055525" cy="6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41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800" dirty="0">
                <a:latin typeface="TH SarabunPSK" pitchFamily="34" charset="-34"/>
                <a:cs typeface="TH SarabunPSK" pitchFamily="34" charset="-34"/>
              </a:rPr>
              <a:t>หลักการที่ต้องตระหนัก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มนุษย์ เป็น เวไนยสัตว์ </a:t>
            </a:r>
            <a:r>
              <a:rPr lang="en-US" sz="3600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สัตว์ที่ฝึกฝนได้  เปลี่ยนแปลงได้</a:t>
            </a:r>
          </a:p>
          <a:p>
            <a:pPr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วัฒนธรรม สร้างได้ </a:t>
            </a:r>
            <a:endParaRPr lang="en-US" sz="3600" dirty="0">
              <a:latin typeface="TH SarabunPSK" pitchFamily="34" charset="-34"/>
              <a:cs typeface="TH SarabunPSK" pitchFamily="34" charset="-34"/>
            </a:endParaRPr>
          </a:p>
          <a:p>
            <a:pPr lvl="1">
              <a:defRPr/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ไม่แบ่งแยก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, Non-Discrimination</a:t>
            </a:r>
          </a:p>
          <a:p>
            <a:pPr lvl="1">
              <a:defRPr/>
            </a:pP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Diversity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ความหลากหลายเป็นข้อได้เปรียบตามธรรมชาติ</a:t>
            </a:r>
          </a:p>
          <a:p>
            <a:pPr lvl="1">
              <a:defRPr/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การมีส่วนร่วม เป็นการพัฒนาที่ดีที่สุด</a:t>
            </a:r>
          </a:p>
          <a:p>
            <a:pPr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การเปลี่ยนแปลงทุกอย่างเริ่มต้นจากตนเอง</a:t>
            </a:r>
          </a:p>
          <a:p>
            <a:pPr marL="0" indent="0">
              <a:buNone/>
              <a:defRPr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2198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932E-2C1A-4081-A6DA-622BAF6A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ทิศทางและนโยบายความรุนแรงในเขตสุขภาพ 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C175-63EF-4A47-B831-024CA152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7216" cy="435133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Culture: Non discrimination, </a:t>
            </a:r>
            <a:r>
              <a:rPr lang="en-US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Equlity</a:t>
            </a: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Effective communication</a:t>
            </a:r>
          </a:p>
          <a:p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Strategic Focus</a:t>
            </a:r>
          </a:p>
          <a:p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Value Based Management : Primary Prevention</a:t>
            </a:r>
          </a:p>
          <a:p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Evidence Based Approach</a:t>
            </a:r>
          </a:p>
          <a:p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Integrated ICT</a:t>
            </a:r>
          </a:p>
          <a:p>
            <a:endParaRPr lang="en-US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8537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14550" y="1782763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  <a:defRPr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  <a:p>
            <a:pPr algn="r" eaLnBrk="1" hangingPunct="1">
              <a:buFontTx/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YOU must be the change you wish to see in the world</a:t>
            </a:r>
          </a:p>
          <a:p>
            <a:pPr algn="r" eaLnBrk="1" hangingPunct="1">
              <a:buFontTx/>
              <a:buNone/>
              <a:defRPr/>
            </a:pPr>
            <a:endParaRPr lang="th-TH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  <a:p>
            <a:pPr algn="r" eaLnBrk="1" hangingPunct="1">
              <a:buFontTx/>
              <a:buNone/>
              <a:defRPr/>
            </a:pP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Mahatma Gandhi</a:t>
            </a:r>
          </a:p>
        </p:txBody>
      </p:sp>
      <p:pic>
        <p:nvPicPr>
          <p:cNvPr id="50179" name="Picture 3" descr="GANDH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31775"/>
            <a:ext cx="16637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8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DSC000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12975"/>
          <a:stretch>
            <a:fillRect/>
          </a:stretch>
        </p:blipFill>
        <p:spPr bwMode="auto">
          <a:xfrm>
            <a:off x="5024439" y="214313"/>
            <a:ext cx="2714625" cy="27416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 descr="Dsc03711 cop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714751"/>
            <a:ext cx="3214688" cy="27146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14313"/>
            <a:ext cx="3214688" cy="26654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214313"/>
            <a:ext cx="2571750" cy="28749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643314"/>
            <a:ext cx="2522538" cy="28527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4" descr="DSC_0047"/>
          <p:cNvPicPr>
            <a:picLocks noChangeAspect="1" noChangeArrowheads="1"/>
          </p:cNvPicPr>
          <p:nvPr/>
        </p:nvPicPr>
        <p:blipFill>
          <a:blip r:embed="rId8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3571875"/>
            <a:ext cx="2354262" cy="29352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8882064" y="4643438"/>
            <a:ext cx="928687" cy="2143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Rectangle 2"/>
          <p:cNvSpPr txBox="1">
            <a:spLocks noChangeArrowheads="1"/>
          </p:cNvSpPr>
          <p:nvPr/>
        </p:nvSpPr>
        <p:spPr bwMode="auto">
          <a:xfrm>
            <a:off x="1881188" y="2500314"/>
            <a:ext cx="8316912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4000" b="1">
                <a:latin typeface="Tahoma" pitchFamily="34" charset="0"/>
                <a:cs typeface="Tahoma" pitchFamily="34" charset="0"/>
              </a:rPr>
              <a:t>ตัวอย่างความรุนแรงต่อเด็กและสตรี</a:t>
            </a:r>
          </a:p>
        </p:txBody>
      </p:sp>
    </p:spTree>
    <p:extLst>
      <p:ext uri="{BB962C8B-B14F-4D97-AF65-F5344CB8AC3E}">
        <p14:creationId xmlns:p14="http://schemas.microsoft.com/office/powerpoint/2010/main" val="403030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1" y="5876925"/>
            <a:ext cx="4346575" cy="725488"/>
          </a:xfrm>
        </p:spPr>
        <p:txBody>
          <a:bodyPr/>
          <a:lstStyle/>
          <a:p>
            <a:r>
              <a:rPr lang="th-TH" sz="3200"/>
              <a:t>บุกรังแก๊งค้ามนุษย์ บังคับเขมรขอทาน</a:t>
            </a:r>
          </a:p>
        </p:txBody>
      </p:sp>
      <p:pic>
        <p:nvPicPr>
          <p:cNvPr id="11267" name="Picture 2" descr="http://mwgthailand.org/autopagev4/picture/InhqCSSThu95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4" y="1039814"/>
            <a:ext cx="25114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www.notforsale.in.th/autopagev4/picture/e7dP56lMon617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4" y="625475"/>
            <a:ext cx="320198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http://www.notforsale.in.th/autopagev4/spaw2/uploads/images/58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476251"/>
            <a:ext cx="2716213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http://www.thairath.co.th/media/content/2009/08/29/29501/hr1667/6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859213"/>
            <a:ext cx="35877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" descr="http://www.bangkokbiznews.com/home/media/2009/01/21/images/news_img_8850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59886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91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การทรมานและทำโทษ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991" y="1759224"/>
            <a:ext cx="5915000" cy="4493096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Torture Murder</a:t>
            </a:r>
          </a:p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การทรมานทางกาย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ลดสิ่งเร้า อดนอน (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Physical torture, sensory or sleep deprivation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การทรมานทางจิตใจ (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Psychological torture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pic>
        <p:nvPicPr>
          <p:cNvPr id="1026" name="Picture 2" descr="http://3.bp.blogspot.com/_6LDAE2hcdCc/S-lxy8psxYI/AAAAAAAAAFE/BhrXjdsvBtQ/s1600/sleepdeprivedphotobucketsmadaa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365125"/>
            <a:ext cx="4044645" cy="578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ipspagnoli.files.wordpress.com/2009/07/agatha-torture-piomb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80" y="683621"/>
            <a:ext cx="2062201" cy="14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980CD38-28A8-4C96-9BE1-31F883A952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98711"/>
              </p:ext>
            </p:extLst>
          </p:nvPr>
        </p:nvGraphicFramePr>
        <p:xfrm>
          <a:off x="98425" y="98425"/>
          <a:ext cx="78898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5" imgW="789480" imgH="513720" progId="Package">
                  <p:embed/>
                </p:oleObj>
              </mc:Choice>
              <mc:Fallback>
                <p:oleObj name="Packager Shell Object" showAsIcon="1" r:id="rId5" imgW="789480" imgH="51372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980CD38-28A8-4C96-9BE1-31F883A952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788988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7D962F0-0046-41FF-A67F-65AEC7C07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005" y="4115819"/>
            <a:ext cx="3190874" cy="220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F6ED-018B-44B5-ACAA-5A901B5D8F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13" y="4968570"/>
            <a:ext cx="2127551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9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05363-76F8-4115-875F-D952E4BD0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87" y="285385"/>
            <a:ext cx="6449075" cy="3356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A4F557-D415-4573-844E-9CD9D0F1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23" y="3737772"/>
            <a:ext cx="4492027" cy="2879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EC155-EB22-4587-8890-ECBF73AF0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064" y="1676661"/>
            <a:ext cx="6894452" cy="45053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85B3B3-CD32-4DDC-8261-5AF2034C9B66}"/>
              </a:ext>
            </a:extLst>
          </p:cNvPr>
          <p:cNvSpPr/>
          <p:nvPr/>
        </p:nvSpPr>
        <p:spPr>
          <a:xfrm rot="20547010">
            <a:off x="1923072" y="2840378"/>
            <a:ext cx="834587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th-TH" sz="7200" b="1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สังคมกำลังเกิดวิกฤตความรุนแรง</a:t>
            </a:r>
            <a:endParaRPr lang="en-US" sz="7200" b="1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29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1" y="260350"/>
            <a:ext cx="6048375" cy="1143000"/>
          </a:xfrm>
        </p:spPr>
        <p:txBody>
          <a:bodyPr/>
          <a:lstStyle/>
          <a:p>
            <a:pPr eaLnBrk="1" hangingPunct="1"/>
            <a:r>
              <a:rPr lang="th-TH" altLang="zh-CN" sz="3000" b="1">
                <a:solidFill>
                  <a:srgbClr val="860000"/>
                </a:solidFill>
                <a:latin typeface="Tahoma" pitchFamily="34" charset="0"/>
                <a:cs typeface="Tahoma" pitchFamily="34" charset="0"/>
              </a:rPr>
              <a:t>สถิติการถูกทำร้ายในเด็กและสตรี</a:t>
            </a:r>
            <a:br>
              <a:rPr lang="th-TH" altLang="zh-CN" sz="3000" b="1">
                <a:solidFill>
                  <a:srgbClr val="860000"/>
                </a:solidFill>
                <a:latin typeface="Tahoma" pitchFamily="34" charset="0"/>
                <a:cs typeface="Tahoma" pitchFamily="34" charset="0"/>
              </a:rPr>
            </a:br>
            <a:r>
              <a:rPr lang="th-TH" altLang="zh-CN" sz="3000" b="1">
                <a:solidFill>
                  <a:srgbClr val="860000"/>
                </a:solidFill>
                <a:latin typeface="Tahoma" pitchFamily="34" charset="0"/>
                <a:cs typeface="Tahoma" pitchFamily="34" charset="0"/>
              </a:rPr>
              <a:t>ที่เข้ารับบริการที่ศูนย์พึ่งได้</a:t>
            </a:r>
            <a:endParaRPr lang="th-TH" sz="3000" b="1">
              <a:solidFill>
                <a:srgbClr val="860000"/>
              </a:solidFill>
              <a:latin typeface="Tahoma" pitchFamily="34" charset="0"/>
              <a:ea typeface="SimSun" pitchFamily="2" charset="-122"/>
              <a:cs typeface="Tahoma" pitchFamily="34" charset="0"/>
            </a:endParaRPr>
          </a:p>
        </p:txBody>
      </p:sp>
      <p:pic>
        <p:nvPicPr>
          <p:cNvPr id="12291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1" y="71438"/>
            <a:ext cx="244792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600" name="Group 48"/>
          <p:cNvGraphicFramePr>
            <a:graphicFrameLocks noGrp="1"/>
          </p:cNvGraphicFramePr>
          <p:nvPr/>
        </p:nvGraphicFramePr>
        <p:xfrm>
          <a:off x="1981200" y="1882775"/>
          <a:ext cx="8229600" cy="4189414"/>
        </p:xfrm>
        <a:graphic>
          <a:graphicData uri="http://schemas.openxmlformats.org/drawingml/2006/table">
            <a:tbl>
              <a:tblPr/>
              <a:tblGrid>
                <a:gridCol w="183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9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ปี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จำนวนโรงพยาบาล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จำนวนเด็กและสตรีที่ถูกกระทำรุนแรง 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เฉลี่ยการถูก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ทำร้าย 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2548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11,542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 ราย/วัน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2549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91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14,382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39 ราย/วัน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297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19,067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52 ราย/วัน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2551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582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26,631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73 ราย/วัน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2552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602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23,499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 ราย/วัน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2553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750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25,744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71 ราย/วัน</a:t>
                      </a: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38" name="Rectangle 5"/>
          <p:cNvSpPr>
            <a:spLocks noChangeArrowheads="1"/>
          </p:cNvSpPr>
          <p:nvPr/>
        </p:nvSpPr>
        <p:spPr bwMode="auto">
          <a:xfrm>
            <a:off x="3265489" y="6286500"/>
            <a:ext cx="6143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600" b="1">
                <a:latin typeface="Tahoma" pitchFamily="34" charset="0"/>
                <a:cs typeface="Tahoma" pitchFamily="34" charset="0"/>
              </a:rPr>
              <a:t>ที่มา </a:t>
            </a:r>
            <a:r>
              <a:rPr lang="en-US" sz="1600" b="1">
                <a:latin typeface="Tahoma" pitchFamily="34" charset="0"/>
                <a:cs typeface="Tahoma" pitchFamily="34" charset="0"/>
              </a:rPr>
              <a:t>: </a:t>
            </a:r>
            <a:r>
              <a:rPr lang="th-TH" sz="1600" b="1">
                <a:latin typeface="Tahoma" pitchFamily="34" charset="0"/>
                <a:cs typeface="Tahoma" pitchFamily="34" charset="0"/>
              </a:rPr>
              <a:t>สำนักบริหารการสาธารณสุข ณ วันที่ 15  พฤศจิกายน 2553 </a:t>
            </a:r>
            <a:r>
              <a:rPr lang="en-US" sz="1600" b="1">
                <a:latin typeface="Tahoma" pitchFamily="34" charset="0"/>
                <a:cs typeface="Tahoma" pitchFamily="34" charset="0"/>
              </a:rPr>
              <a:t> </a:t>
            </a:r>
            <a:endParaRPr lang="th-TH" sz="1600" b="1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684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Grp="1" noChangeAspect="1"/>
          </p:cNvGraphicFramePr>
          <p:nvPr>
            <p:ph/>
          </p:nvPr>
        </p:nvGraphicFramePr>
        <p:xfrm>
          <a:off x="2279650" y="1341438"/>
          <a:ext cx="7920038" cy="51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แผนภูมิ" r:id="rId3" imgW="5267249" imgH="3152851" progId="Excel.Chart.8">
                  <p:embed/>
                </p:oleObj>
              </mc:Choice>
              <mc:Fallback>
                <p:oleObj name="แผนภูมิ" r:id="rId3" imgW="5267249" imgH="3152851" progId="Excel.Chart.8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341438"/>
                        <a:ext cx="7920038" cy="517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351088" y="404813"/>
            <a:ext cx="7561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3600" b="1">
                <a:latin typeface="Tahoma" pitchFamily="34" charset="0"/>
                <a:cs typeface="Tahoma" pitchFamily="34" charset="0"/>
              </a:rPr>
              <a:t>ผู้ถูกกระทำจำแนกกลุ่มเด็กกับผู้ใหญ่</a:t>
            </a:r>
          </a:p>
        </p:txBody>
      </p:sp>
    </p:spTree>
    <p:extLst>
      <p:ext uri="{BB962C8B-B14F-4D97-AF65-F5344CB8AC3E}">
        <p14:creationId xmlns:p14="http://schemas.microsoft.com/office/powerpoint/2010/main" val="12570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3200" b="1">
                <a:latin typeface="Tahoma" pitchFamily="34" charset="0"/>
                <a:cs typeface="Tahoma" pitchFamily="34" charset="0"/>
              </a:rPr>
              <a:t>จำนวนผู้ถูกกระทำจำแนกรายภาค (ปี2550)</a:t>
            </a:r>
          </a:p>
        </p:txBody>
      </p:sp>
      <p:graphicFrame>
        <p:nvGraphicFramePr>
          <p:cNvPr id="2355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919288" y="1268414"/>
          <a:ext cx="8280400" cy="532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แผนภูมิ" r:id="rId3" imgW="6238951" imgH="3029102" progId="Excel.Chart.8">
                  <p:embed/>
                </p:oleObj>
              </mc:Choice>
              <mc:Fallback>
                <p:oleObj name="แผนภูมิ" r:id="rId3" imgW="6238951" imgH="3029102" progId="Excel.Chart.8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268414"/>
                        <a:ext cx="8280400" cy="532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3780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470</Words>
  <Application>Microsoft Office PowerPoint</Application>
  <PresentationFormat>Widescreen</PresentationFormat>
  <Paragraphs>142</Paragraphs>
  <Slides>29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Albertus Extra Bold</vt:lpstr>
      <vt:lpstr>等线 Light</vt:lpstr>
      <vt:lpstr>Monotype Sorts</vt:lpstr>
      <vt:lpstr>SimSun</vt:lpstr>
      <vt:lpstr>Angsana New</vt:lpstr>
      <vt:lpstr>Arial</vt:lpstr>
      <vt:lpstr>Bradley Hand ITC</vt:lpstr>
      <vt:lpstr>Calibri</vt:lpstr>
      <vt:lpstr>Calibri Light</vt:lpstr>
      <vt:lpstr>Cordia New</vt:lpstr>
      <vt:lpstr>Tahoma</vt:lpstr>
      <vt:lpstr>TH Sarabun New</vt:lpstr>
      <vt:lpstr>TH SarabunPSK</vt:lpstr>
      <vt:lpstr>Wingdings</vt:lpstr>
      <vt:lpstr>Office Theme</vt:lpstr>
      <vt:lpstr>Packager Shell Object</vt:lpstr>
      <vt:lpstr>แผนภูมิ</vt:lpstr>
      <vt:lpstr>Violence Management in 8th Region by UNICEF, MoPH</vt:lpstr>
      <vt:lpstr>PowerPoint Presentation</vt:lpstr>
      <vt:lpstr>PowerPoint Presentation</vt:lpstr>
      <vt:lpstr>บุกรังแก๊งค้ามนุษย์ บังคับเขมรขอทาน</vt:lpstr>
      <vt:lpstr>การทรมานและทำโทษ</vt:lpstr>
      <vt:lpstr>PowerPoint Presentation</vt:lpstr>
      <vt:lpstr>สถิติการถูกทำร้ายในเด็กและสตรี ที่เข้ารับบริการที่ศูนย์พึ่งได้</vt:lpstr>
      <vt:lpstr>PowerPoint Presentation</vt:lpstr>
      <vt:lpstr>จำนวนผู้ถูกกระทำจำแนกรายภาค (ปี2550)</vt:lpstr>
      <vt:lpstr>PowerPoint Presentation</vt:lpstr>
      <vt:lpstr>ประเภทความรุนแรงในกลุ่มเด็ก</vt:lpstr>
      <vt:lpstr>PowerPoint Presentation</vt:lpstr>
      <vt:lpstr>PowerPoint Presentation</vt:lpstr>
      <vt:lpstr>ความครอบคลุมของการกระทำรุนแรง</vt:lpstr>
      <vt:lpstr>ผลของการถูกกระทำซ้ำซาก</vt:lpstr>
      <vt:lpstr>ความรุนแรงเป็นธรรมชาติ</vt:lpstr>
      <vt:lpstr>สาเหตุของความรุนแรง</vt:lpstr>
      <vt:lpstr>  ทำไมจึงเกิดเช่นนั้น </vt:lpstr>
      <vt:lpstr>311(15%) Violent males  Household Choosen Random in US (2,300 Males)</vt:lpstr>
      <vt:lpstr>Standford Prison Experiment</vt:lpstr>
      <vt:lpstr>ความยับยั้งชั่งใจ</vt:lpstr>
      <vt:lpstr>PowerPoint Presentation</vt:lpstr>
      <vt:lpstr>PowerPoint Presentation</vt:lpstr>
      <vt:lpstr>Target Population</vt:lpstr>
      <vt:lpstr>PowerPoint Presentation</vt:lpstr>
      <vt:lpstr>PowerPoint Presentation</vt:lpstr>
      <vt:lpstr>หลักการที่ต้องตระหนัก</vt:lpstr>
      <vt:lpstr>ทิศทางและนโยบายความรุนแรงในเขตสุขภาพ 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Violence</dc:title>
  <dc:creator>Chanvit Tharathep</dc:creator>
  <cp:lastModifiedBy>Chanvit Tharathep</cp:lastModifiedBy>
  <cp:revision>4</cp:revision>
  <dcterms:created xsi:type="dcterms:W3CDTF">2018-04-04T00:58:38Z</dcterms:created>
  <dcterms:modified xsi:type="dcterms:W3CDTF">2018-04-23T02:11:23Z</dcterms:modified>
</cp:coreProperties>
</file>